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autoCompressPictures="0">
  <p:sldMasterIdLst>
    <p:sldMasterId id="2147483660" r:id="rId4"/>
  </p:sldMasterIdLst>
  <p:notesMasterIdLst>
    <p:notesMasterId r:id="rId14"/>
  </p:notesMasterIdLst>
  <p:handoutMasterIdLst>
    <p:handoutMasterId r:id="rId15"/>
  </p:handoutMasterIdLst>
  <p:sldIdLst>
    <p:sldId id="352" r:id="rId5"/>
    <p:sldId id="342" r:id="rId6"/>
    <p:sldId id="348" r:id="rId7"/>
    <p:sldId id="357" r:id="rId8"/>
    <p:sldId id="353" r:id="rId9"/>
    <p:sldId id="358" r:id="rId10"/>
    <p:sldId id="356" r:id="rId11"/>
    <p:sldId id="360" r:id="rId12"/>
    <p:sldId id="355"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E9D2"/>
    <a:srgbClr val="473D57"/>
    <a:srgbClr val="D5976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81E3A60-7EA0-FAEF-F9B5-689D19A77C67}" v="337" dt="2021-04-18T20:43:02.202"/>
    <p1510:client id="{22E3BE61-3B0F-8F56-16AF-42F3BBF1717A}" v="2" dt="2021-04-19T13:09:21.067"/>
    <p1510:client id="{2DC7BF9F-C0B0-B000-E8BA-31BCC6114CB7}" v="12" dt="2021-04-19T13:33:09.652"/>
    <p1510:client id="{43F98F68-673C-E6D5-425A-4E61E07A06C6}" v="2" dt="2021-04-19T13:47:12.479"/>
    <p1510:client id="{68C4BF9F-20D7-C000-0C56-C97822F1ED16}" v="518" dt="2021-04-19T13:46:11.215"/>
    <p1510:client id="{70CCBF9F-30F8-B000-ED3F-8BBF7FF9D4A5}" v="475" dt="2021-04-19T15:12:33.005"/>
    <p1510:client id="{93C9BF9F-903E-C000-0C55-F73DE04318DF}" v="1" dt="2021-04-19T14:10:21.043"/>
    <p1510:client id="{C0C9BF9F-D0BA-C000-0C55-F0F0C2A4F949}" v="241" dt="2021-04-19T15:09:04.844"/>
    <p1510:client id="{D170B12F-05B9-455D-8206-1E6530AFB756}" v="2463" dt="2021-04-19T16:07:13.138"/>
    <p1510:client id="{E4B6B650-D797-78B8-D844-EAE2A8E7D3FE}" v="18" dt="2021-04-19T15:32:16.838"/>
    <p1510:client id="{FBAE91BA-B3A8-661A-BC9B-271FCE9F2905}" v="941" dt="2021-04-19T03:32:08.62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165" autoAdjust="0"/>
    <p:restoredTop sz="85866" autoAdjust="0"/>
  </p:normalViewPr>
  <p:slideViewPr>
    <p:cSldViewPr snapToGrid="0">
      <p:cViewPr varScale="1">
        <p:scale>
          <a:sx n="67" d="100"/>
          <a:sy n="67" d="100"/>
        </p:scale>
        <p:origin x="90" y="666"/>
      </p:cViewPr>
      <p:guideLst/>
    </p:cSldViewPr>
  </p:slideViewPr>
  <p:notesTextViewPr>
    <p:cViewPr>
      <p:scale>
        <a:sx n="1" d="1"/>
        <a:sy n="1" d="1"/>
      </p:scale>
      <p:origin x="0" y="0"/>
    </p:cViewPr>
  </p:notesTextViewPr>
  <p:notesViewPr>
    <p:cSldViewPr snapToGrid="0">
      <p:cViewPr varScale="1">
        <p:scale>
          <a:sx n="65" d="100"/>
          <a:sy n="65" d="100"/>
        </p:scale>
        <p:origin x="3154" y="43"/>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4D2921C-CCE1-4B8F-A6F3-680A1115661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31C7756-637A-47BE-B5BA-14A2480C3DC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11F439D-72A1-4121-B0F7-D3CFB75D0BF4}" type="datetimeFigureOut">
              <a:rPr lang="en-US" smtClean="0"/>
              <a:t>4/19/2021</a:t>
            </a:fld>
            <a:endParaRPr lang="en-US"/>
          </a:p>
        </p:txBody>
      </p:sp>
      <p:sp>
        <p:nvSpPr>
          <p:cNvPr id="4" name="Footer Placeholder 3">
            <a:extLst>
              <a:ext uri="{FF2B5EF4-FFF2-40B4-BE49-F238E27FC236}">
                <a16:creationId xmlns:a16="http://schemas.microsoft.com/office/drawing/2014/main" id="{28EB7A78-AF35-46AD-BFA6-766BA0A5339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CC7D2B18-EC09-4EE1-B312-571204FF299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75473B4-D38D-474F-AB75-50EDD12A71E3}" type="slidenum">
              <a:rPr lang="en-US" smtClean="0"/>
              <a:t>‹#›</a:t>
            </a:fld>
            <a:endParaRPr lang="en-US"/>
          </a:p>
        </p:txBody>
      </p:sp>
    </p:spTree>
    <p:extLst>
      <p:ext uri="{BB962C8B-B14F-4D97-AF65-F5344CB8AC3E}">
        <p14:creationId xmlns:p14="http://schemas.microsoft.com/office/powerpoint/2010/main" val="3258171190"/>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2.png>
</file>

<file path=ppt/media/image3.jpeg>
</file>

<file path=ppt/media/image4.jpeg>
</file>

<file path=ppt/media/image5.jpe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963A7CE-2DD4-4795-8DC3-6264A4732150}" type="datetimeFigureOut">
              <a:rPr lang="en-US" smtClean="0"/>
              <a:t>4/19/2021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1F24E52-366F-42A6-99A7-D8D33B2529B5}" type="slidenum">
              <a:rPr lang="en-US" smtClean="0"/>
              <a:t>‹#›</a:t>
            </a:fld>
            <a:endParaRPr lang="en-US"/>
          </a:p>
        </p:txBody>
      </p:sp>
    </p:spTree>
    <p:extLst>
      <p:ext uri="{BB962C8B-B14F-4D97-AF65-F5344CB8AC3E}">
        <p14:creationId xmlns:p14="http://schemas.microsoft.com/office/powerpoint/2010/main" val="1424699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www.cs.mcgill.ca/~jpineau/ReproducibilityChecklist.pdf"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71F24E52-366F-42A6-99A7-D8D33B2529B5}" type="slidenum">
              <a:rPr lang="en-US" smtClean="0"/>
              <a:t>1</a:t>
            </a:fld>
            <a:endParaRPr lang="en-US"/>
          </a:p>
        </p:txBody>
      </p:sp>
    </p:spTree>
    <p:extLst>
      <p:ext uri="{BB962C8B-B14F-4D97-AF65-F5344CB8AC3E}">
        <p14:creationId xmlns:p14="http://schemas.microsoft.com/office/powerpoint/2010/main" val="40820051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71F24E52-366F-42A6-99A7-D8D33B2529B5}" type="slidenum">
              <a:rPr lang="en-US" smtClean="0"/>
              <a:t>2</a:t>
            </a:fld>
            <a:endParaRPr lang="en-US"/>
          </a:p>
        </p:txBody>
      </p:sp>
    </p:spTree>
    <p:extLst>
      <p:ext uri="{BB962C8B-B14F-4D97-AF65-F5344CB8AC3E}">
        <p14:creationId xmlns:p14="http://schemas.microsoft.com/office/powerpoint/2010/main" val="20980609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An overview of the Kaggle competition - what's the objective? where does the dataset come from? what are the key features?</a:t>
            </a:r>
            <a:endParaRPr lang="en-US" dirty="0">
              <a:cs typeface="Calibri" panose="020F0502020204030204"/>
            </a:endParaRPr>
          </a:p>
        </p:txBody>
      </p:sp>
      <p:sp>
        <p:nvSpPr>
          <p:cNvPr id="4" name="Slide Number Placeholder 3"/>
          <p:cNvSpPr>
            <a:spLocks noGrp="1"/>
          </p:cNvSpPr>
          <p:nvPr>
            <p:ph type="sldNum" sz="quarter" idx="5"/>
          </p:nvPr>
        </p:nvSpPr>
        <p:spPr/>
        <p:txBody>
          <a:bodyPr/>
          <a:lstStyle/>
          <a:p>
            <a:fld id="{71F24E52-366F-42A6-99A7-D8D33B2529B5}" type="slidenum">
              <a:rPr lang="en-US" smtClean="0"/>
              <a:t>3</a:t>
            </a:fld>
            <a:endParaRPr lang="en-US"/>
          </a:p>
        </p:txBody>
      </p:sp>
    </p:spTree>
    <p:extLst>
      <p:ext uri="{BB962C8B-B14F-4D97-AF65-F5344CB8AC3E}">
        <p14:creationId xmlns:p14="http://schemas.microsoft.com/office/powerpoint/2010/main" val="2113506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An overview of the Kaggle competition - what's the objective? where does the dataset come from? what are the key features?</a:t>
            </a:r>
            <a:endParaRPr lang="en-US" dirty="0">
              <a:cs typeface="Calibri" panose="020F0502020204030204"/>
            </a:endParaRPr>
          </a:p>
        </p:txBody>
      </p:sp>
      <p:sp>
        <p:nvSpPr>
          <p:cNvPr id="4" name="Slide Number Placeholder 3"/>
          <p:cNvSpPr>
            <a:spLocks noGrp="1"/>
          </p:cNvSpPr>
          <p:nvPr>
            <p:ph type="sldNum" sz="quarter" idx="5"/>
          </p:nvPr>
        </p:nvSpPr>
        <p:spPr/>
        <p:txBody>
          <a:bodyPr/>
          <a:lstStyle/>
          <a:p>
            <a:fld id="{71F24E52-366F-42A6-99A7-D8D33B2529B5}" type="slidenum">
              <a:rPr lang="en-US" smtClean="0"/>
              <a:t>4</a:t>
            </a:fld>
            <a:endParaRPr lang="en-US"/>
          </a:p>
        </p:txBody>
      </p:sp>
    </p:spTree>
    <p:extLst>
      <p:ext uri="{BB962C8B-B14F-4D97-AF65-F5344CB8AC3E}">
        <p14:creationId xmlns:p14="http://schemas.microsoft.com/office/powerpoint/2010/main" val="22173825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110000"/>
              </a:lnSpc>
              <a:spcBef>
                <a:spcPts val="1200"/>
              </a:spcBef>
              <a:spcAft>
                <a:spcPts val="200"/>
              </a:spcAft>
              <a:buFont typeface="Arial,Sans-Serif"/>
              <a:buNone/>
            </a:pPr>
            <a:r>
              <a:rPr lang="en-US" sz="1200" b="0" i="0" kern="1200" dirty="0">
                <a:solidFill>
                  <a:schemeClr val="tx1"/>
                </a:solidFill>
                <a:effectLst/>
                <a:latin typeface="+mn-lt"/>
                <a:ea typeface="+mn-ea"/>
                <a:cs typeface="+mn-cs"/>
              </a:rPr>
              <a:t>A brief critique of select Notebooks on this competition available in the public domain - The team should critically evaluate other people's published work using concepts learned from the Machine Learning 1 and Machine Learning 2 coursework.</a:t>
            </a:r>
            <a:endParaRPr lang="en-US" dirty="0"/>
          </a:p>
        </p:txBody>
      </p:sp>
      <p:sp>
        <p:nvSpPr>
          <p:cNvPr id="4" name="Slide Number Placeholder 3"/>
          <p:cNvSpPr>
            <a:spLocks noGrp="1"/>
          </p:cNvSpPr>
          <p:nvPr>
            <p:ph type="sldNum" sz="quarter" idx="5"/>
          </p:nvPr>
        </p:nvSpPr>
        <p:spPr/>
        <p:txBody>
          <a:bodyPr/>
          <a:lstStyle/>
          <a:p>
            <a:fld id="{71F24E52-366F-42A6-99A7-D8D33B2529B5}" type="slidenum">
              <a:rPr lang="en-US" smtClean="0"/>
              <a:t>5</a:t>
            </a:fld>
            <a:endParaRPr lang="en-US"/>
          </a:p>
        </p:txBody>
      </p:sp>
    </p:spTree>
    <p:extLst>
      <p:ext uri="{BB962C8B-B14F-4D97-AF65-F5344CB8AC3E}">
        <p14:creationId xmlns:p14="http://schemas.microsoft.com/office/powerpoint/2010/main" val="25843339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10000"/>
              </a:lnSpc>
              <a:spcBef>
                <a:spcPts val="1200"/>
              </a:spcBef>
              <a:spcAft>
                <a:spcPts val="200"/>
              </a:spcAft>
            </a:pPr>
            <a:endParaRPr lang="en-US" dirty="0">
              <a:cs typeface="Calibri"/>
            </a:endParaRPr>
          </a:p>
          <a:p>
            <a:pPr>
              <a:lnSpc>
                <a:spcPct val="110000"/>
              </a:lnSpc>
              <a:spcBef>
                <a:spcPts val="1200"/>
              </a:spcBef>
              <a:spcAft>
                <a:spcPts val="200"/>
              </a:spcAft>
            </a:pPr>
            <a:r>
              <a:rPr lang="en-US" dirty="0">
                <a:cs typeface="Calibri"/>
              </a:rPr>
              <a:t>The first step that our team took was to randomly sample the data down to 10% for simplicity reasons and to avoid a long processing time for the data.  Our results with the smaller dataset followed that of the larger data set so we were not concerned with the difference.</a:t>
            </a:r>
          </a:p>
          <a:p>
            <a:pPr>
              <a:lnSpc>
                <a:spcPct val="110000"/>
              </a:lnSpc>
              <a:spcBef>
                <a:spcPts val="1200"/>
              </a:spcBef>
              <a:spcAft>
                <a:spcPts val="200"/>
              </a:spcAft>
            </a:pPr>
            <a:endParaRPr lang="en-US" dirty="0">
              <a:cs typeface="Calibri"/>
            </a:endParaRPr>
          </a:p>
          <a:p>
            <a:pPr>
              <a:lnSpc>
                <a:spcPct val="110000"/>
              </a:lnSpc>
              <a:spcBef>
                <a:spcPts val="1200"/>
              </a:spcBef>
              <a:spcAft>
                <a:spcPts val="200"/>
              </a:spcAft>
            </a:pPr>
            <a:r>
              <a:rPr lang="en-US" dirty="0">
                <a:cs typeface="Calibri"/>
              </a:rPr>
              <a:t>Our second step that we took was to observe for any outliers in the data set.  We used the histogram in order to identify what outliers there may be and we did observe one at –30.  Our group elected to remove this data point as it is insignificant to our analysis and may skew our results.  </a:t>
            </a:r>
          </a:p>
          <a:p>
            <a:pPr>
              <a:lnSpc>
                <a:spcPct val="110000"/>
              </a:lnSpc>
              <a:spcBef>
                <a:spcPts val="1200"/>
              </a:spcBef>
              <a:spcAft>
                <a:spcPts val="200"/>
              </a:spcAft>
            </a:pPr>
            <a:endParaRPr lang="en-US" dirty="0">
              <a:cs typeface="Calibri"/>
            </a:endParaRPr>
          </a:p>
          <a:p>
            <a:pPr>
              <a:lnSpc>
                <a:spcPct val="110000"/>
              </a:lnSpc>
              <a:spcBef>
                <a:spcPts val="1200"/>
              </a:spcBef>
              <a:spcAft>
                <a:spcPts val="200"/>
              </a:spcAft>
            </a:pPr>
            <a:r>
              <a:rPr lang="en-US" dirty="0">
                <a:cs typeface="Calibri"/>
              </a:rPr>
              <a:t>We decided to use </a:t>
            </a:r>
            <a:r>
              <a:rPr lang="en-US" dirty="0" err="1">
                <a:cs typeface="Calibri"/>
              </a:rPr>
              <a:t>Ms.Lee's</a:t>
            </a:r>
            <a:r>
              <a:rPr lang="en-US">
                <a:cs typeface="Calibri"/>
              </a:rPr>
              <a:t> feature engineering for creating new variables based on the historical, new, merchant, and training transaction data in order to gain more insight into customer purchase behavior that can help us determine their loyalty scores.  Some of the key engineering that we did was manipulating the Transaction data.</a:t>
            </a:r>
          </a:p>
          <a:p>
            <a:pPr>
              <a:lnSpc>
                <a:spcPct val="110000"/>
              </a:lnSpc>
              <a:spcBef>
                <a:spcPts val="1200"/>
              </a:spcBef>
              <a:spcAft>
                <a:spcPts val="200"/>
              </a:spcAft>
            </a:pPr>
            <a:endParaRPr lang="en-US" dirty="0">
              <a:cs typeface="Calibri"/>
            </a:endParaRPr>
          </a:p>
          <a:p>
            <a:pPr>
              <a:lnSpc>
                <a:spcPct val="110000"/>
              </a:lnSpc>
              <a:spcBef>
                <a:spcPts val="1200"/>
              </a:spcBef>
              <a:spcAft>
                <a:spcPts val="200"/>
              </a:spcAft>
            </a:pPr>
            <a:endParaRPr lang="en-US" dirty="0">
              <a:cs typeface="Calibri"/>
            </a:endParaRPr>
          </a:p>
          <a:p>
            <a:pPr marL="1828800" lvl="3" indent="-457200">
              <a:spcBef>
                <a:spcPts val="200"/>
              </a:spcBef>
              <a:spcAft>
                <a:spcPts val="400"/>
              </a:spcAft>
              <a:buFont typeface="Wingdings,Sans-Serif"/>
              <a:buChar char="§"/>
            </a:pPr>
            <a:r>
              <a:rPr lang="en-US" dirty="0"/>
              <a:t>Number of merchants for each </a:t>
            </a:r>
            <a:r>
              <a:rPr lang="en-US" dirty="0" err="1"/>
              <a:t>card_ID</a:t>
            </a:r>
            <a:r>
              <a:rPr lang="en-US" dirty="0"/>
              <a:t> and merchant category</a:t>
            </a:r>
            <a:endParaRPr lang="en-US" dirty="0">
              <a:cs typeface="Calibri"/>
            </a:endParaRPr>
          </a:p>
          <a:p>
            <a:pPr marL="1828800" lvl="3" indent="-457200">
              <a:spcBef>
                <a:spcPts val="200"/>
              </a:spcBef>
              <a:spcAft>
                <a:spcPts val="400"/>
              </a:spcAft>
              <a:buFont typeface="Wingdings,Sans-Serif"/>
              <a:buChar char="§"/>
            </a:pPr>
            <a:r>
              <a:rPr lang="en-US" dirty="0"/>
              <a:t>Number of unique merchants for each </a:t>
            </a:r>
            <a:r>
              <a:rPr lang="en-US" dirty="0" err="1"/>
              <a:t>card_id</a:t>
            </a:r>
            <a:endParaRPr lang="en-US" dirty="0">
              <a:cs typeface="Calibri"/>
            </a:endParaRPr>
          </a:p>
          <a:p>
            <a:pPr marL="1828800" lvl="3" indent="-457200">
              <a:spcBef>
                <a:spcPts val="200"/>
              </a:spcBef>
              <a:spcAft>
                <a:spcPts val="400"/>
              </a:spcAft>
              <a:buFont typeface="Wingdings,Sans-Serif"/>
              <a:buChar char="§"/>
            </a:pPr>
            <a:r>
              <a:rPr lang="en-US" dirty="0"/>
              <a:t>Number of unique merchant categories for each </a:t>
            </a:r>
            <a:r>
              <a:rPr lang="en-US" dirty="0" err="1"/>
              <a:t>card_id</a:t>
            </a:r>
            <a:endParaRPr lang="en-US" dirty="0">
              <a:cs typeface="Calibri"/>
            </a:endParaRPr>
          </a:p>
          <a:p>
            <a:pPr marL="1828800" lvl="3" indent="-457200">
              <a:spcBef>
                <a:spcPts val="200"/>
              </a:spcBef>
              <a:spcAft>
                <a:spcPts val="400"/>
              </a:spcAft>
              <a:buFont typeface="Wingdings,Sans-Serif"/>
              <a:buChar char="§"/>
            </a:pPr>
            <a:r>
              <a:rPr lang="en-US" dirty="0"/>
              <a:t>Amount of customer purchase</a:t>
            </a:r>
            <a:endParaRPr lang="en-US" dirty="0">
              <a:cs typeface="Calibri"/>
            </a:endParaRPr>
          </a:p>
          <a:p>
            <a:pPr marL="1828800" lvl="3" indent="-457200">
              <a:spcBef>
                <a:spcPts val="200"/>
              </a:spcBef>
              <a:spcAft>
                <a:spcPts val="400"/>
              </a:spcAft>
              <a:buFont typeface="Wingdings,Sans-Serif"/>
              <a:buChar char="§"/>
            </a:pPr>
            <a:r>
              <a:rPr lang="en-US" dirty="0"/>
              <a:t>Recency of a customer purchase</a:t>
            </a:r>
            <a:endParaRPr lang="en-US" dirty="0">
              <a:cs typeface="Calibri"/>
            </a:endParaRPr>
          </a:p>
          <a:p>
            <a:pPr marL="1828800" lvl="3" indent="-457200">
              <a:spcBef>
                <a:spcPts val="200"/>
              </a:spcBef>
              <a:spcAft>
                <a:spcPts val="400"/>
              </a:spcAft>
              <a:buFont typeface="Wingdings,Sans-Serif"/>
              <a:buChar char="§"/>
            </a:pPr>
            <a:r>
              <a:rPr lang="en-US" dirty="0"/>
              <a:t>Number of  purchase installments </a:t>
            </a:r>
            <a:endParaRPr lang="en-US" dirty="0">
              <a:cs typeface="Calibri"/>
            </a:endParaRPr>
          </a:p>
          <a:p>
            <a:pPr marL="1828800" lvl="3" indent="-457200">
              <a:spcBef>
                <a:spcPts val="200"/>
              </a:spcBef>
              <a:spcAft>
                <a:spcPts val="400"/>
              </a:spcAft>
              <a:buFont typeface="Wingdings,Sans-Serif"/>
              <a:buChar char="§"/>
            </a:pPr>
            <a:r>
              <a:rPr lang="en-US" dirty="0"/>
              <a:t>Frequency of customer purchases</a:t>
            </a:r>
            <a:endParaRPr lang="en-US" dirty="0">
              <a:cs typeface="Calibri"/>
            </a:endParaRPr>
          </a:p>
          <a:p>
            <a:pPr>
              <a:lnSpc>
                <a:spcPct val="110000"/>
              </a:lnSpc>
              <a:spcBef>
                <a:spcPts val="1200"/>
              </a:spcBef>
              <a:spcAft>
                <a:spcPts val="200"/>
              </a:spcAft>
            </a:pPr>
            <a:endParaRPr lang="en-US" dirty="0">
              <a:cs typeface="Calibri"/>
            </a:endParaRPr>
          </a:p>
          <a:p>
            <a:pPr marL="0" marR="0" lvl="0" indent="0" algn="l" defTabSz="914400" rtl="0" eaLnBrk="1" fontAlgn="auto" latinLnBrk="0" hangingPunct="1">
              <a:lnSpc>
                <a:spcPct val="110000"/>
              </a:lnSpc>
              <a:spcBef>
                <a:spcPts val="1200"/>
              </a:spcBef>
              <a:spcAft>
                <a:spcPts val="200"/>
              </a:spcAft>
              <a:buClrTx/>
              <a:buSzTx/>
              <a:buFontTx/>
              <a:buNone/>
              <a:tabLst/>
              <a:defRPr/>
            </a:pPr>
            <a:r>
              <a:rPr lang="en-US" sz="1200" dirty="0">
                <a:solidFill>
                  <a:schemeClr val="tx1"/>
                </a:solidFill>
                <a:latin typeface="Arial"/>
                <a:cs typeface="Arial"/>
              </a:rPr>
              <a:t>Merchants data: how many transactions occurred at each merchants</a:t>
            </a:r>
          </a:p>
          <a:p>
            <a:pPr marL="0" marR="0" lvl="0" indent="0" algn="l" defTabSz="914400" rtl="0" eaLnBrk="1" fontAlgn="auto" latinLnBrk="0" hangingPunct="1">
              <a:lnSpc>
                <a:spcPct val="110000"/>
              </a:lnSpc>
              <a:spcBef>
                <a:spcPts val="1200"/>
              </a:spcBef>
              <a:spcAft>
                <a:spcPts val="200"/>
              </a:spcAft>
              <a:buClrTx/>
              <a:buSzTx/>
              <a:buFontTx/>
              <a:buNone/>
              <a:tabLst/>
              <a:defRPr/>
            </a:pPr>
            <a:r>
              <a:rPr lang="en-US" sz="1200" dirty="0">
                <a:solidFill>
                  <a:schemeClr val="tx1"/>
                </a:solidFill>
                <a:latin typeface="Arial"/>
                <a:cs typeface="Arial"/>
              </a:rPr>
              <a:t>Training data : term between </a:t>
            </a:r>
            <a:r>
              <a:rPr lang="en-US" sz="1200" b="0" i="0" kern="1200" dirty="0">
                <a:solidFill>
                  <a:schemeClr val="tx1"/>
                </a:solidFill>
                <a:effectLst/>
                <a:latin typeface="+mn-lt"/>
                <a:ea typeface="+mn-ea"/>
                <a:cs typeface="+mn-cs"/>
              </a:rPr>
              <a:t>month of first purchase and data collected month (2018-2)</a:t>
            </a:r>
            <a:endParaRPr lang="en-US" sz="1200" dirty="0">
              <a:solidFill>
                <a:schemeClr val="tx1"/>
              </a:solidFill>
              <a:latin typeface="Arial"/>
              <a:cs typeface="Arial"/>
            </a:endParaRPr>
          </a:p>
          <a:p>
            <a:pPr>
              <a:lnSpc>
                <a:spcPct val="110000"/>
              </a:lnSpc>
              <a:spcBef>
                <a:spcPts val="1200"/>
              </a:spcBef>
              <a:spcAft>
                <a:spcPts val="200"/>
              </a:spcAft>
            </a:pPr>
            <a:endParaRPr lang="en-US" dirty="0">
              <a:cs typeface="Calibri"/>
            </a:endParaRPr>
          </a:p>
          <a:p>
            <a:pPr>
              <a:lnSpc>
                <a:spcPct val="110000"/>
              </a:lnSpc>
              <a:spcBef>
                <a:spcPts val="1200"/>
              </a:spcBef>
              <a:spcAft>
                <a:spcPts val="200"/>
              </a:spcAft>
            </a:pPr>
            <a:r>
              <a:rPr lang="en-US" dirty="0"/>
              <a:t>For our teams solution we chose to convert more variables to factors as it was the more appropriate choice with regards to the data.  For example we found that the variables "month" and "year" were left as numbers instead of factors.  This affects the result slightly as the categorical variables cannot influence the results to the desired level.  </a:t>
            </a:r>
          </a:p>
          <a:p>
            <a:pPr>
              <a:lnSpc>
                <a:spcPct val="110000"/>
              </a:lnSpc>
              <a:spcBef>
                <a:spcPts val="1200"/>
              </a:spcBef>
              <a:spcAft>
                <a:spcPts val="200"/>
              </a:spcAft>
            </a:pPr>
            <a:endParaRPr lang="en-US" dirty="0"/>
          </a:p>
          <a:p>
            <a:pPr>
              <a:lnSpc>
                <a:spcPct val="110000"/>
              </a:lnSpc>
              <a:spcBef>
                <a:spcPts val="1200"/>
              </a:spcBef>
              <a:spcAft>
                <a:spcPts val="200"/>
              </a:spcAft>
            </a:pPr>
            <a:r>
              <a:rPr lang="en-US" dirty="0"/>
              <a:t>When we observed the importance of the variables in the </a:t>
            </a:r>
            <a:r>
              <a:rPr lang="en-US" dirty="0" err="1"/>
              <a:t>kaggle</a:t>
            </a:r>
            <a:r>
              <a:rPr lang="en-US" dirty="0"/>
              <a:t> solution we decided to target the 20 most important variables because we wanted to reduce the complexity of the model and avoid possible overfitting of the model.  That is a real concern when dealing with the 116 variables that Ms. Lee chose to incorporate.  </a:t>
            </a:r>
          </a:p>
          <a:p>
            <a:pPr>
              <a:lnSpc>
                <a:spcPct val="110000"/>
              </a:lnSpc>
              <a:spcBef>
                <a:spcPts val="1200"/>
              </a:spcBef>
              <a:spcAft>
                <a:spcPts val="200"/>
              </a:spcAft>
            </a:pPr>
            <a:endParaRPr lang="en-US" dirty="0"/>
          </a:p>
          <a:p>
            <a:pPr>
              <a:lnSpc>
                <a:spcPct val="110000"/>
              </a:lnSpc>
              <a:spcBef>
                <a:spcPts val="1200"/>
              </a:spcBef>
              <a:spcAft>
                <a:spcPts val="200"/>
              </a:spcAft>
            </a:pPr>
            <a:r>
              <a:rPr lang="en-US" dirty="0"/>
              <a:t>We found that the solution used by MS. Lee to be very confusing at some points and generally over complicated.  The replicability of the code was difficult as there is a lot of specific steps that are taken that cannot be translated to other possible models.  </a:t>
            </a:r>
          </a:p>
          <a:p>
            <a:pPr>
              <a:lnSpc>
                <a:spcPct val="110000"/>
              </a:lnSpc>
              <a:spcBef>
                <a:spcPts val="1200"/>
              </a:spcBef>
              <a:spcAft>
                <a:spcPts val="200"/>
              </a:spcAft>
            </a:pPr>
            <a:r>
              <a:rPr lang="en-US" dirty="0"/>
              <a:t>We decided that it would be a better solution if we simplified the model and the approach.  As we have learned from our courses this year, complexity is not always rewarded with efficiency or performance.  </a:t>
            </a:r>
          </a:p>
          <a:p>
            <a:pPr>
              <a:lnSpc>
                <a:spcPct val="110000"/>
              </a:lnSpc>
              <a:spcBef>
                <a:spcPts val="1200"/>
              </a:spcBef>
              <a:spcAft>
                <a:spcPts val="200"/>
              </a:spcAft>
            </a:pPr>
            <a:endParaRPr lang="en-US" dirty="0"/>
          </a:p>
          <a:p>
            <a:pPr>
              <a:lnSpc>
                <a:spcPct val="110000"/>
              </a:lnSpc>
              <a:spcBef>
                <a:spcPts val="1200"/>
              </a:spcBef>
              <a:spcAft>
                <a:spcPts val="200"/>
              </a:spcAft>
            </a:pPr>
            <a:r>
              <a:rPr lang="en-US" dirty="0"/>
              <a:t>Our team decided to explore other models in order to see if they would perform better.  The models we chose to investigate in addition to the ones previously mentioned were a simpler </a:t>
            </a:r>
            <a:r>
              <a:rPr lang="en-US" dirty="0" err="1"/>
              <a:t>XGBoost</a:t>
            </a:r>
            <a:r>
              <a:rPr lang="en-US" dirty="0"/>
              <a:t> model and a lasso model.  </a:t>
            </a:r>
          </a:p>
          <a:p>
            <a:pPr>
              <a:lnSpc>
                <a:spcPct val="110000"/>
              </a:lnSpc>
              <a:spcBef>
                <a:spcPts val="1200"/>
              </a:spcBef>
              <a:spcAft>
                <a:spcPts val="200"/>
              </a:spcAft>
            </a:pPr>
            <a:r>
              <a:rPr lang="en-US" dirty="0"/>
              <a:t>We simplified the model by choosing the top 20 most important features that we found after using the initial </a:t>
            </a:r>
            <a:r>
              <a:rPr lang="en-US" dirty="0" err="1"/>
              <a:t>XGBoost</a:t>
            </a:r>
            <a:r>
              <a:rPr lang="en-US" dirty="0"/>
              <a:t> model.  </a:t>
            </a:r>
          </a:p>
          <a:p>
            <a:pPr>
              <a:lnSpc>
                <a:spcPct val="110000"/>
              </a:lnSpc>
              <a:spcBef>
                <a:spcPts val="1200"/>
              </a:spcBef>
              <a:spcAft>
                <a:spcPts val="200"/>
              </a:spcAft>
            </a:pPr>
            <a:endParaRPr lang="en-US" dirty="0">
              <a:cs typeface="Calibri"/>
            </a:endParaRPr>
          </a:p>
          <a:p>
            <a:pPr>
              <a:lnSpc>
                <a:spcPct val="110000"/>
              </a:lnSpc>
              <a:spcBef>
                <a:spcPts val="1200"/>
              </a:spcBef>
              <a:spcAft>
                <a:spcPts val="200"/>
              </a:spcAft>
            </a:pPr>
            <a:endParaRPr lang="en-US" dirty="0">
              <a:cs typeface="Calibri"/>
            </a:endParaRPr>
          </a:p>
          <a:p>
            <a:pPr>
              <a:lnSpc>
                <a:spcPct val="110000"/>
              </a:lnSpc>
              <a:spcBef>
                <a:spcPts val="1200"/>
              </a:spcBef>
              <a:spcAft>
                <a:spcPts val="200"/>
              </a:spcAft>
            </a:pPr>
            <a:r>
              <a:rPr lang="en-US" dirty="0">
                <a:cs typeface="Calibri"/>
              </a:rPr>
              <a:t>  </a:t>
            </a:r>
          </a:p>
          <a:p>
            <a:pPr marL="0" indent="0">
              <a:lnSpc>
                <a:spcPct val="110000"/>
              </a:lnSpc>
              <a:spcBef>
                <a:spcPts val="1200"/>
              </a:spcBef>
              <a:spcAft>
                <a:spcPts val="200"/>
              </a:spcAft>
              <a:buFontTx/>
              <a:buNone/>
            </a:pPr>
            <a:endParaRPr lang="en-US" dirty="0">
              <a:cs typeface="Calibri"/>
            </a:endParaRPr>
          </a:p>
        </p:txBody>
      </p:sp>
      <p:sp>
        <p:nvSpPr>
          <p:cNvPr id="4" name="Slide Number Placeholder 3"/>
          <p:cNvSpPr>
            <a:spLocks noGrp="1"/>
          </p:cNvSpPr>
          <p:nvPr>
            <p:ph type="sldNum" sz="quarter" idx="5"/>
          </p:nvPr>
        </p:nvSpPr>
        <p:spPr/>
        <p:txBody>
          <a:bodyPr/>
          <a:lstStyle/>
          <a:p>
            <a:fld id="{71F24E52-366F-42A6-99A7-D8D33B2529B5}" type="slidenum">
              <a:rPr lang="en-US" smtClean="0"/>
              <a:t>6</a:t>
            </a:fld>
            <a:endParaRPr lang="en-US"/>
          </a:p>
        </p:txBody>
      </p:sp>
    </p:spTree>
    <p:extLst>
      <p:ext uri="{BB962C8B-B14F-4D97-AF65-F5344CB8AC3E}">
        <p14:creationId xmlns:p14="http://schemas.microsoft.com/office/powerpoint/2010/main" val="20149216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we can see from the table on the slide, our models scores performed better than the Kaggle submission, so we can say that our decisions were effective and reasonable.  </a:t>
            </a:r>
          </a:p>
          <a:p>
            <a:pPr>
              <a:lnSpc>
                <a:spcPct val="110000"/>
              </a:lnSpc>
              <a:spcBef>
                <a:spcPts val="1200"/>
              </a:spcBef>
              <a:spcAft>
                <a:spcPts val="200"/>
              </a:spcAft>
            </a:pPr>
            <a:endParaRPr lang="en-US" dirty="0">
              <a:cs typeface="Calibri"/>
            </a:endParaRPr>
          </a:p>
          <a:p>
            <a:pPr>
              <a:lnSpc>
                <a:spcPct val="110000"/>
              </a:lnSpc>
              <a:spcBef>
                <a:spcPts val="1200"/>
              </a:spcBef>
              <a:spcAft>
                <a:spcPts val="200"/>
              </a:spcAft>
            </a:pPr>
            <a:r>
              <a:rPr lang="en-US"/>
              <a:t>We can see that the </a:t>
            </a:r>
            <a:r>
              <a:rPr lang="en-US" err="1"/>
              <a:t>XGBoost</a:t>
            </a:r>
            <a:r>
              <a:rPr lang="en-US"/>
              <a:t> model when removing outliers improved our score the most, followed by the other models that we chose to make.</a:t>
            </a:r>
            <a:endParaRPr lang="en-US" dirty="0">
              <a:cs typeface="Calibri"/>
            </a:endParaRPr>
          </a:p>
          <a:p>
            <a:pPr>
              <a:lnSpc>
                <a:spcPct val="110000"/>
              </a:lnSpc>
              <a:spcBef>
                <a:spcPts val="1200"/>
              </a:spcBef>
              <a:spcAft>
                <a:spcPts val="200"/>
              </a:spcAft>
            </a:pPr>
            <a:r>
              <a:rPr lang="en-US"/>
              <a:t>It is possible that the reason why Ms. Lee's submission score was so much higher than ours was that the outliers at the –30 range caused the RMSE score to go up a lot</a:t>
            </a:r>
            <a:endParaRPr lang="en-US" dirty="0">
              <a:cs typeface="Calibri"/>
            </a:endParaRPr>
          </a:p>
          <a:p>
            <a:pPr>
              <a:lnSpc>
                <a:spcPct val="110000"/>
              </a:lnSpc>
              <a:spcBef>
                <a:spcPts val="1200"/>
              </a:spcBef>
              <a:spcAft>
                <a:spcPts val="200"/>
              </a:spcAft>
            </a:pPr>
            <a:endParaRPr lang="en-US" dirty="0">
              <a:cs typeface="Calibri"/>
            </a:endParaRPr>
          </a:p>
        </p:txBody>
      </p:sp>
      <p:sp>
        <p:nvSpPr>
          <p:cNvPr id="4" name="Slide Number Placeholder 3"/>
          <p:cNvSpPr>
            <a:spLocks noGrp="1"/>
          </p:cNvSpPr>
          <p:nvPr>
            <p:ph type="sldNum" sz="quarter" idx="5"/>
          </p:nvPr>
        </p:nvSpPr>
        <p:spPr/>
        <p:txBody>
          <a:bodyPr/>
          <a:lstStyle/>
          <a:p>
            <a:fld id="{71F24E52-366F-42A6-99A7-D8D33B2529B5}" type="slidenum">
              <a:rPr lang="en-US" smtClean="0"/>
              <a:t>7</a:t>
            </a:fld>
            <a:endParaRPr lang="en-US"/>
          </a:p>
        </p:txBody>
      </p:sp>
    </p:spTree>
    <p:extLst>
      <p:ext uri="{BB962C8B-B14F-4D97-AF65-F5344CB8AC3E}">
        <p14:creationId xmlns:p14="http://schemas.microsoft.com/office/powerpoint/2010/main" val="14049103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10000"/>
              </a:lnSpc>
              <a:spcBef>
                <a:spcPts val="1200"/>
              </a:spcBef>
              <a:spcAft>
                <a:spcPts val="200"/>
              </a:spcAft>
            </a:pPr>
            <a:r>
              <a:rPr lang="en-US" dirty="0"/>
              <a:t>In conclusion our model returned to us a better RMSE score than the model that we critiqued so we were pleased to see that our decisions led to a better score.  </a:t>
            </a:r>
          </a:p>
          <a:p>
            <a:pPr>
              <a:lnSpc>
                <a:spcPct val="110000"/>
              </a:lnSpc>
              <a:spcBef>
                <a:spcPts val="1200"/>
              </a:spcBef>
              <a:spcAft>
                <a:spcPts val="200"/>
              </a:spcAft>
            </a:pPr>
            <a:endParaRPr lang="en-US" dirty="0"/>
          </a:p>
          <a:p>
            <a:pPr>
              <a:lnSpc>
                <a:spcPct val="110000"/>
              </a:lnSpc>
              <a:spcBef>
                <a:spcPts val="1200"/>
              </a:spcBef>
              <a:spcAft>
                <a:spcPts val="200"/>
              </a:spcAft>
            </a:pPr>
            <a:r>
              <a:rPr lang="en-US" dirty="0"/>
              <a:t>We believe our model to be better than the one by Ms. Lee as it uses cleaner data that is structured more appropriately for the business problem we were attempting to solve.  Additionally in the initial critique of Ms. Lee's solution we found there to be some irregular decisions she took that appear to have flown under her radar.  For example she did not convert month and years to factors but left them as is as integers.  The evidence for this is that our RMSE score was lower.  We found that using the model that only had 20 regressors performed almost as well as the </a:t>
            </a:r>
            <a:r>
              <a:rPr lang="en-US" dirty="0" err="1"/>
              <a:t>XGBoost</a:t>
            </a:r>
            <a:r>
              <a:rPr lang="en-US" dirty="0"/>
              <a:t> model using all 116 variables.  This is actually beneficial for us as it is a less complicated model and we don not run the risk of over-fitting the data like we previously mentioned.  </a:t>
            </a:r>
          </a:p>
          <a:p>
            <a:pPr>
              <a:lnSpc>
                <a:spcPct val="110000"/>
              </a:lnSpc>
              <a:spcBef>
                <a:spcPts val="1200"/>
              </a:spcBef>
              <a:spcAft>
                <a:spcPts val="200"/>
              </a:spcAft>
            </a:pPr>
            <a:endParaRPr lang="en-US" dirty="0"/>
          </a:p>
          <a:p>
            <a:pPr>
              <a:lnSpc>
                <a:spcPct val="110000"/>
              </a:lnSpc>
              <a:spcBef>
                <a:spcPts val="1200"/>
              </a:spcBef>
              <a:spcAft>
                <a:spcPts val="200"/>
              </a:spcAft>
            </a:pPr>
            <a:r>
              <a:rPr lang="en-US"/>
              <a:t>This model can be applied in a wide range of functionality in order to predict the behavior for certain individuals and how we should target them in order to deliver more value to customers</a:t>
            </a:r>
            <a:endParaRPr lang="en-US">
              <a:cs typeface="Calibri"/>
            </a:endParaRPr>
          </a:p>
          <a:p>
            <a:pPr>
              <a:lnSpc>
                <a:spcPct val="110000"/>
              </a:lnSpc>
              <a:spcBef>
                <a:spcPts val="1200"/>
              </a:spcBef>
              <a:spcAft>
                <a:spcPts val="200"/>
              </a:spcAft>
            </a:pPr>
            <a:endParaRPr lang="en-US" dirty="0"/>
          </a:p>
          <a:p>
            <a:pPr>
              <a:lnSpc>
                <a:spcPct val="110000"/>
              </a:lnSpc>
              <a:spcBef>
                <a:spcPts val="1200"/>
              </a:spcBef>
              <a:spcAft>
                <a:spcPts val="200"/>
              </a:spcAft>
            </a:pPr>
            <a:r>
              <a:rPr lang="en-US"/>
              <a:t>We also believe this model to be a way for businesses to gain insight into what type of data they would be interested in mining.  This is due to the fact that we can observe what variables are the most important in the regression and how they may be surprising for businesses </a:t>
            </a:r>
            <a:endParaRPr lang="en-US">
              <a:cs typeface="Calibri"/>
            </a:endParaRPr>
          </a:p>
          <a:p>
            <a:endParaRPr lang="en-US" dirty="0">
              <a:cs typeface="Calibri"/>
            </a:endParaRPr>
          </a:p>
        </p:txBody>
      </p:sp>
      <p:sp>
        <p:nvSpPr>
          <p:cNvPr id="4" name="Slide Number Placeholder 3"/>
          <p:cNvSpPr>
            <a:spLocks noGrp="1"/>
          </p:cNvSpPr>
          <p:nvPr>
            <p:ph type="sldNum" sz="quarter" idx="5"/>
          </p:nvPr>
        </p:nvSpPr>
        <p:spPr/>
        <p:txBody>
          <a:bodyPr/>
          <a:lstStyle/>
          <a:p>
            <a:fld id="{71F24E52-366F-42A6-99A7-D8D33B2529B5}" type="slidenum">
              <a:rPr lang="en-US" smtClean="0"/>
              <a:t>8</a:t>
            </a:fld>
            <a:endParaRPr lang="en-US"/>
          </a:p>
        </p:txBody>
      </p:sp>
    </p:spTree>
    <p:extLst>
      <p:ext uri="{BB962C8B-B14F-4D97-AF65-F5344CB8AC3E}">
        <p14:creationId xmlns:p14="http://schemas.microsoft.com/office/powerpoint/2010/main" val="42787461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a:p>
            <a:r>
              <a:rPr lang="en-US" sz="1200" b="0" i="0" kern="1200" dirty="0">
                <a:solidFill>
                  <a:schemeClr val="tx1"/>
                </a:solidFill>
                <a:effectLst/>
                <a:latin typeface="+mn-lt"/>
                <a:ea typeface="+mn-ea"/>
                <a:cs typeface="+mn-cs"/>
              </a:rPr>
              <a:t>A brief discussion of reproducibility of your work, or the published Notebooks, based on this </a:t>
            </a:r>
            <a:r>
              <a:rPr lang="en-US" sz="1200" b="0" i="0" u="none" strike="noStrike" kern="1200" dirty="0">
                <a:solidFill>
                  <a:schemeClr val="tx1"/>
                </a:solidFill>
                <a:effectLst/>
                <a:latin typeface="+mn-lt"/>
                <a:ea typeface="+mn-ea"/>
                <a:cs typeface="+mn-cs"/>
                <a:hlinkClick r:id="rId3"/>
              </a:rPr>
              <a:t>Machine Learning Reproducibility Checklist</a:t>
            </a:r>
            <a:r>
              <a:rPr lang="en-US" sz="1200" b="0" i="0" kern="1200" dirty="0">
                <a:solidFill>
                  <a:schemeClr val="tx1"/>
                </a:solidFill>
                <a:effectLst/>
                <a:latin typeface="+mn-lt"/>
                <a:ea typeface="+mn-ea"/>
                <a:cs typeface="+mn-cs"/>
              </a:rPr>
              <a:t>. </a:t>
            </a:r>
            <a:r>
              <a:rPr lang="en-US" sz="1200" b="0" i="0" kern="1200">
                <a:solidFill>
                  <a:schemeClr val="tx1"/>
                </a:solidFill>
                <a:effectLst/>
                <a:latin typeface="+mn-lt"/>
                <a:ea typeface="+mn-ea"/>
                <a:cs typeface="+mn-cs"/>
              </a:rPr>
              <a:t>Focus on the model, dataset, and code.</a:t>
            </a:r>
            <a:endParaRPr lang="en-US" dirty="0">
              <a:cs typeface="Calibri"/>
            </a:endParaRPr>
          </a:p>
          <a:p>
            <a:endParaRPr lang="en-US" dirty="0">
              <a:cs typeface="Calibri"/>
            </a:endParaRPr>
          </a:p>
        </p:txBody>
      </p:sp>
      <p:sp>
        <p:nvSpPr>
          <p:cNvPr id="4" name="Slide Number Placeholder 3"/>
          <p:cNvSpPr>
            <a:spLocks noGrp="1"/>
          </p:cNvSpPr>
          <p:nvPr>
            <p:ph type="sldNum" sz="quarter" idx="5"/>
          </p:nvPr>
        </p:nvSpPr>
        <p:spPr/>
        <p:txBody>
          <a:bodyPr/>
          <a:lstStyle/>
          <a:p>
            <a:fld id="{71F24E52-366F-42A6-99A7-D8D33B2529B5}" type="slidenum">
              <a:rPr lang="en-US" smtClean="0"/>
              <a:t>9</a:t>
            </a:fld>
            <a:endParaRPr lang="en-US"/>
          </a:p>
        </p:txBody>
      </p:sp>
    </p:spTree>
    <p:extLst>
      <p:ext uri="{BB962C8B-B14F-4D97-AF65-F5344CB8AC3E}">
        <p14:creationId xmlns:p14="http://schemas.microsoft.com/office/powerpoint/2010/main" val="4987533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0" y="6356412"/>
            <a:ext cx="12188825" cy="501588"/>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2" name="Title 1"/>
          <p:cNvSpPr>
            <a:spLocks noGrp="1"/>
          </p:cNvSpPr>
          <p:nvPr>
            <p:ph type="ctrTitle"/>
          </p:nvPr>
        </p:nvSpPr>
        <p:spPr>
          <a:xfrm>
            <a:off x="1097280" y="758952"/>
            <a:ext cx="10058400" cy="1007699"/>
          </a:xfrm>
        </p:spPr>
        <p:txBody>
          <a:bodyPr anchor="b">
            <a:normAutofit/>
          </a:bodyPr>
          <a:lstStyle>
            <a:lvl1pPr algn="l">
              <a:lnSpc>
                <a:spcPct val="90000"/>
              </a:lnSpc>
              <a:defRPr sz="8000" spc="-50" baseline="0">
                <a:solidFill>
                  <a:schemeClr val="tx1">
                    <a:lumMod val="85000"/>
                    <a:lumOff val="15000"/>
                  </a:schemeClr>
                </a:solidFill>
              </a:defRPr>
            </a:lvl1pPr>
          </a:lstStyle>
          <a:p>
            <a:r>
              <a:rPr lang="en-US" dirty="0"/>
              <a:t>Click to edit Master title style</a:t>
            </a:r>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D855C023-6C55-40B6-9458-2BAD08C0E86F}" type="datetime1">
              <a:rPr lang="en-US" smtClean="0"/>
              <a:t>4/19/2021</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r>
              <a:rPr lang="en-US"/>
              <a:t>Team 12</a:t>
            </a:r>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72251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secHead" preserve="1">
  <p:cSld name="body ">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66800" y="226118"/>
            <a:ext cx="10058400" cy="635016"/>
          </a:xfrm>
        </p:spPr>
        <p:txBody>
          <a:bodyPr anchor="b" anchorCtr="0">
            <a:normAutofit/>
          </a:bodyPr>
          <a:lstStyle>
            <a:lvl1pPr algn="l">
              <a:lnSpc>
                <a:spcPct val="90000"/>
              </a:lnSpc>
              <a:defRPr sz="4000" b="0">
                <a:solidFill>
                  <a:schemeClr val="tx1">
                    <a:lumMod val="85000"/>
                    <a:lumOff val="15000"/>
                  </a:schemeClr>
                </a:solidFill>
              </a:defRPr>
            </a:lvl1pPr>
          </a:lstStyle>
          <a:p>
            <a:r>
              <a:rPr lang="en-US" dirty="0"/>
              <a:t>Click to edit Master title style</a:t>
            </a:r>
          </a:p>
        </p:txBody>
      </p:sp>
      <p:sp>
        <p:nvSpPr>
          <p:cNvPr id="3" name="Text Placeholder 2"/>
          <p:cNvSpPr>
            <a:spLocks noGrp="1"/>
          </p:cNvSpPr>
          <p:nvPr>
            <p:ph type="body" idx="1" hasCustomPrompt="1"/>
          </p:nvPr>
        </p:nvSpPr>
        <p:spPr>
          <a:xfrm>
            <a:off x="1097280" y="1278390"/>
            <a:ext cx="10058400" cy="4528050"/>
          </a:xfrm>
        </p:spPr>
        <p:txBody>
          <a:bodyPr lIns="91440" rIns="91440" anchor="t" anchorCtr="0">
            <a:normAutofit/>
          </a:bodyPr>
          <a:lstStyle>
            <a:lvl1pPr marL="0" indent="0">
              <a:buNone/>
              <a:defRPr sz="1800" cap="none" spc="200" baseline="0">
                <a:solidFill>
                  <a:schemeClr val="tx1"/>
                </a:solidFill>
                <a:latin typeface="Arial" panose="020B0604020202020204" pitchFamily="34" charset="0"/>
                <a:cs typeface="Arial" panose="020B0604020202020204"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13" name="Rectangle 12">
            <a:extLst>
              <a:ext uri="{FF2B5EF4-FFF2-40B4-BE49-F238E27FC236}">
                <a16:creationId xmlns:a16="http://schemas.microsoft.com/office/drawing/2014/main" id="{C43D3AD5-F788-4E6D-9C4B-A4B3720005F5}"/>
              </a:ext>
            </a:extLst>
          </p:cNvPr>
          <p:cNvSpPr/>
          <p:nvPr userDrawn="1"/>
        </p:nvSpPr>
        <p:spPr>
          <a:xfrm>
            <a:off x="0" y="6459934"/>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Slide Number Placeholder 5">
            <a:extLst>
              <a:ext uri="{FF2B5EF4-FFF2-40B4-BE49-F238E27FC236}">
                <a16:creationId xmlns:a16="http://schemas.microsoft.com/office/drawing/2014/main" id="{DDC732B9-7767-4BEA-A5EC-CF311B626787}"/>
              </a:ext>
            </a:extLst>
          </p:cNvPr>
          <p:cNvSpPr>
            <a:spLocks noGrp="1"/>
          </p:cNvSpPr>
          <p:nvPr>
            <p:ph type="sldNum" sz="quarter" idx="12"/>
          </p:nvPr>
        </p:nvSpPr>
        <p:spPr>
          <a:xfrm>
            <a:off x="11330934" y="6505971"/>
            <a:ext cx="780010" cy="365125"/>
          </a:xfrm>
        </p:spPr>
        <p:txBody>
          <a:bodyPr/>
          <a:lstStyle>
            <a:lvl1pPr algn="ctr">
              <a:defRPr sz="1200"/>
            </a:lvl1pPr>
          </a:lstStyle>
          <a:p>
            <a:fld id="{3A98EE3D-8CD1-4C3F-BD1C-C98C9596463C}" type="slidenum">
              <a:rPr lang="en-US" smtClean="0"/>
              <a:pPr/>
              <a:t>‹#›</a:t>
            </a:fld>
            <a:endParaRPr lang="en-US" dirty="0"/>
          </a:p>
        </p:txBody>
      </p:sp>
      <p:pic>
        <p:nvPicPr>
          <p:cNvPr id="5" name="Picture 4" descr="Logo, company name&#10;&#10;Description automatically generated">
            <a:extLst>
              <a:ext uri="{FF2B5EF4-FFF2-40B4-BE49-F238E27FC236}">
                <a16:creationId xmlns:a16="http://schemas.microsoft.com/office/drawing/2014/main" id="{324235B7-0882-4B8E-8C02-7A3C018C8108}"/>
              </a:ext>
            </a:extLst>
          </p:cNvPr>
          <p:cNvPicPr>
            <a:picLocks noChangeAspect="1"/>
          </p:cNvPicPr>
          <p:nvPr userDrawn="1"/>
        </p:nvPicPr>
        <p:blipFill>
          <a:blip r:embed="rId2"/>
          <a:stretch>
            <a:fillRect/>
          </a:stretch>
        </p:blipFill>
        <p:spPr>
          <a:xfrm>
            <a:off x="148334" y="131856"/>
            <a:ext cx="828835" cy="823539"/>
          </a:xfrm>
          <a:prstGeom prst="rect">
            <a:avLst/>
          </a:prstGeom>
        </p:spPr>
      </p:pic>
    </p:spTree>
    <p:extLst>
      <p:ext uri="{BB962C8B-B14F-4D97-AF65-F5344CB8AC3E}">
        <p14:creationId xmlns:p14="http://schemas.microsoft.com/office/powerpoint/2010/main" val="7704017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0" y="6356412"/>
            <a:ext cx="12188825" cy="501588"/>
          </a:xfrm>
          <a:prstGeom prst="rect">
            <a:avLst/>
          </a:prstGeom>
          <a:solidFill>
            <a:srgbClr val="473D57"/>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2" name="Title 1"/>
          <p:cNvSpPr>
            <a:spLocks noGrp="1"/>
          </p:cNvSpPr>
          <p:nvPr>
            <p:ph type="ctrTitle"/>
          </p:nvPr>
        </p:nvSpPr>
        <p:spPr>
          <a:xfrm>
            <a:off x="1097280" y="758952"/>
            <a:ext cx="10058400" cy="1007699"/>
          </a:xfrm>
        </p:spPr>
        <p:txBody>
          <a:bodyPr anchor="b">
            <a:normAutofit/>
          </a:bodyPr>
          <a:lstStyle>
            <a:lvl1pPr algn="l">
              <a:lnSpc>
                <a:spcPct val="90000"/>
              </a:lnSpc>
              <a:defRPr sz="8000" spc="-50" baseline="0">
                <a:solidFill>
                  <a:schemeClr val="tx1">
                    <a:lumMod val="85000"/>
                    <a:lumOff val="15000"/>
                  </a:schemeClr>
                </a:solidFill>
              </a:defRPr>
            </a:lvl1pPr>
          </a:lstStyle>
          <a:p>
            <a:r>
              <a:rPr lang="en-US" dirty="0"/>
              <a:t>Click to edit Master title style</a:t>
            </a:r>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D855C023-6C55-40B6-9458-2BAD08C0E86F}" type="datetime1">
              <a:rPr lang="en-US" smtClean="0"/>
              <a:t>4/19/2021</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r>
              <a:rPr lang="en-US" dirty="0"/>
              <a:t>Team 11</a:t>
            </a:r>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72251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secHead" preserve="1">
  <p:cSld name="body ">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66800" y="226118"/>
            <a:ext cx="10058400" cy="635016"/>
          </a:xfrm>
        </p:spPr>
        <p:txBody>
          <a:bodyPr anchor="b" anchorCtr="0">
            <a:normAutofit/>
          </a:bodyPr>
          <a:lstStyle>
            <a:lvl1pPr algn="l">
              <a:lnSpc>
                <a:spcPct val="90000"/>
              </a:lnSpc>
              <a:defRPr sz="4000" b="0">
                <a:solidFill>
                  <a:schemeClr val="tx1">
                    <a:lumMod val="85000"/>
                    <a:lumOff val="15000"/>
                  </a:schemeClr>
                </a:solidFill>
              </a:defRPr>
            </a:lvl1pPr>
          </a:lstStyle>
          <a:p>
            <a:r>
              <a:rPr lang="en-US" dirty="0"/>
              <a:t>Click to edit Master title style</a:t>
            </a:r>
          </a:p>
        </p:txBody>
      </p:sp>
      <p:sp>
        <p:nvSpPr>
          <p:cNvPr id="3" name="Text Placeholder 2"/>
          <p:cNvSpPr>
            <a:spLocks noGrp="1"/>
          </p:cNvSpPr>
          <p:nvPr>
            <p:ph type="body" idx="1" hasCustomPrompt="1"/>
          </p:nvPr>
        </p:nvSpPr>
        <p:spPr>
          <a:xfrm>
            <a:off x="1097280" y="1278390"/>
            <a:ext cx="10058400" cy="4528050"/>
          </a:xfrm>
        </p:spPr>
        <p:txBody>
          <a:bodyPr lIns="91440" rIns="91440" anchor="t" anchorCtr="0">
            <a:normAutofit/>
          </a:bodyPr>
          <a:lstStyle>
            <a:lvl1pPr marL="0" indent="0">
              <a:buNone/>
              <a:defRPr sz="1800" cap="none" spc="200" baseline="0">
                <a:solidFill>
                  <a:schemeClr val="tx1"/>
                </a:solidFill>
                <a:latin typeface="Arial" panose="020B0604020202020204" pitchFamily="34" charset="0"/>
                <a:cs typeface="Arial" panose="020B0604020202020204"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13" name="Rectangle 12">
            <a:extLst>
              <a:ext uri="{FF2B5EF4-FFF2-40B4-BE49-F238E27FC236}">
                <a16:creationId xmlns:a16="http://schemas.microsoft.com/office/drawing/2014/main" id="{C43D3AD5-F788-4E6D-9C4B-A4B3720005F5}"/>
              </a:ext>
            </a:extLst>
          </p:cNvPr>
          <p:cNvSpPr/>
          <p:nvPr userDrawn="1"/>
        </p:nvSpPr>
        <p:spPr>
          <a:xfrm>
            <a:off x="0" y="6459934"/>
            <a:ext cx="12188825" cy="457200"/>
          </a:xfrm>
          <a:prstGeom prst="rect">
            <a:avLst/>
          </a:prstGeom>
          <a:solidFill>
            <a:srgbClr val="473D57"/>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Slide Number Placeholder 5">
            <a:extLst>
              <a:ext uri="{FF2B5EF4-FFF2-40B4-BE49-F238E27FC236}">
                <a16:creationId xmlns:a16="http://schemas.microsoft.com/office/drawing/2014/main" id="{DDC732B9-7767-4BEA-A5EC-CF311B626787}"/>
              </a:ext>
            </a:extLst>
          </p:cNvPr>
          <p:cNvSpPr>
            <a:spLocks noGrp="1"/>
          </p:cNvSpPr>
          <p:nvPr>
            <p:ph type="sldNum" sz="quarter" idx="12"/>
          </p:nvPr>
        </p:nvSpPr>
        <p:spPr>
          <a:xfrm>
            <a:off x="11330934" y="6505971"/>
            <a:ext cx="780010" cy="365125"/>
          </a:xfrm>
        </p:spPr>
        <p:txBody>
          <a:bodyPr/>
          <a:lstStyle>
            <a:lvl1pPr algn="ctr">
              <a:defRPr sz="1200"/>
            </a:lvl1pPr>
          </a:lstStyle>
          <a:p>
            <a:fld id="{3A98EE3D-8CD1-4C3F-BD1C-C98C9596463C}" type="slidenum">
              <a:rPr lang="en-US" smtClean="0"/>
              <a:pPr/>
              <a:t>‹#›</a:t>
            </a:fld>
            <a:endParaRPr lang="en-US" dirty="0"/>
          </a:p>
        </p:txBody>
      </p:sp>
      <p:pic>
        <p:nvPicPr>
          <p:cNvPr id="5" name="Picture 4" descr="Logo, company name&#10;&#10;Description automatically generated">
            <a:extLst>
              <a:ext uri="{FF2B5EF4-FFF2-40B4-BE49-F238E27FC236}">
                <a16:creationId xmlns:a16="http://schemas.microsoft.com/office/drawing/2014/main" id="{324235B7-0882-4B8E-8C02-7A3C018C8108}"/>
              </a:ext>
            </a:extLst>
          </p:cNvPr>
          <p:cNvPicPr>
            <a:picLocks noChangeAspect="1"/>
          </p:cNvPicPr>
          <p:nvPr userDrawn="1"/>
        </p:nvPicPr>
        <p:blipFill>
          <a:blip r:embed="rId2"/>
          <a:stretch>
            <a:fillRect/>
          </a:stretch>
        </p:blipFill>
        <p:spPr>
          <a:xfrm>
            <a:off x="148334" y="131856"/>
            <a:ext cx="828835" cy="823539"/>
          </a:xfrm>
          <a:prstGeom prst="rect">
            <a:avLst/>
          </a:prstGeom>
        </p:spPr>
      </p:pic>
    </p:spTree>
    <p:extLst>
      <p:ext uri="{BB962C8B-B14F-4D97-AF65-F5344CB8AC3E}">
        <p14:creationId xmlns:p14="http://schemas.microsoft.com/office/powerpoint/2010/main" val="77040170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FBECC429-B5CC-4CBB-A82F-9B9E706039B3}" type="datetime1">
              <a:rPr lang="en-US" smtClean="0"/>
              <a:t>4/19/2021</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2000" cap="all" baseline="0">
                <a:solidFill>
                  <a:srgbClr val="FFFFFF"/>
                </a:solidFill>
              </a:defRPr>
            </a:lvl1pPr>
          </a:lstStyle>
          <a:p>
            <a:r>
              <a:rPr lang="en-US"/>
              <a:t>Team 12</a:t>
            </a:r>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79070856"/>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1" r:id="rId3"/>
    <p:sldLayoutId id="2147483663" r:id="rId4"/>
  </p:sldLayoutIdLst>
  <p:hf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4.xml"/><Relationship Id="rId6" Type="http://schemas.openxmlformats.org/officeDocument/2006/relationships/image" Target="../media/image6.jpg"/><Relationship Id="rId5" Type="http://schemas.openxmlformats.org/officeDocument/2006/relationships/image" Target="../media/image5.jpeg"/><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kaggle.com/juliaflower/feature-engineering-xgboost-lgbm-with-r" TargetMode="External"/><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hyperlink" Target="https://www.kaggle.com/c/elo-merchant-category-recommendation" TargetMode="External"/><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hyperlink" Target="https://www.kaggle.com/juliaflower/feature-engineering-xgboost-lgbm-with-r"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3" name="Rectangle 72">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75" name="Straight Connector 74">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77" name="Rectangle 76">
            <a:extLst>
              <a:ext uri="{FF2B5EF4-FFF2-40B4-BE49-F238E27FC236}">
                <a16:creationId xmlns:a16="http://schemas.microsoft.com/office/drawing/2014/main" id="{0AB6E427-3F73-4C06-A5D5-AE52C3883B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79" name="Rectangle 78">
            <a:extLst>
              <a:ext uri="{FF2B5EF4-FFF2-40B4-BE49-F238E27FC236}">
                <a16:creationId xmlns:a16="http://schemas.microsoft.com/office/drawing/2014/main" id="{D8C9BDAA-0390-4B39-9B5C-BC95E5120D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9919"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4010AF38-26DF-48B3-952C-4A9091D6863C}"/>
              </a:ext>
            </a:extLst>
          </p:cNvPr>
          <p:cNvSpPr>
            <a:spLocks noGrp="1"/>
          </p:cNvSpPr>
          <p:nvPr>
            <p:ph type="ctrTitle"/>
          </p:nvPr>
        </p:nvSpPr>
        <p:spPr>
          <a:xfrm>
            <a:off x="492370" y="516836"/>
            <a:ext cx="3084844" cy="1961086"/>
          </a:xfrm>
        </p:spPr>
        <p:txBody>
          <a:bodyPr vert="horz" lIns="91440" tIns="45720" rIns="91440" bIns="45720" rtlCol="0" anchor="b">
            <a:normAutofit/>
          </a:bodyPr>
          <a:lstStyle/>
          <a:p>
            <a:r>
              <a:rPr lang="en-US" sz="4000">
                <a:solidFill>
                  <a:srgbClr val="FFFFFF"/>
                </a:solidFill>
              </a:rPr>
              <a:t>Team Project 2</a:t>
            </a:r>
            <a:br>
              <a:rPr lang="en-US" sz="4000">
                <a:solidFill>
                  <a:srgbClr val="FFFFFF"/>
                </a:solidFill>
              </a:rPr>
            </a:br>
            <a:endParaRPr lang="en-US" sz="4000">
              <a:solidFill>
                <a:srgbClr val="FFFFFF"/>
              </a:solidFill>
            </a:endParaRPr>
          </a:p>
        </p:txBody>
      </p:sp>
      <p:cxnSp>
        <p:nvCxnSpPr>
          <p:cNvPr id="81" name="Straight Connector 80">
            <a:extLst>
              <a:ext uri="{FF2B5EF4-FFF2-40B4-BE49-F238E27FC236}">
                <a16:creationId xmlns:a16="http://schemas.microsoft.com/office/drawing/2014/main" id="{E04A321A-A039-4720-87B4-66A4210E0D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1752" y="2638787"/>
            <a:ext cx="27432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Subtitle 2">
            <a:extLst>
              <a:ext uri="{FF2B5EF4-FFF2-40B4-BE49-F238E27FC236}">
                <a16:creationId xmlns:a16="http://schemas.microsoft.com/office/drawing/2014/main" id="{37FC2D8F-56D2-4ADF-B439-0E09E7C37894}"/>
              </a:ext>
            </a:extLst>
          </p:cNvPr>
          <p:cNvSpPr>
            <a:spLocks noGrp="1"/>
          </p:cNvSpPr>
          <p:nvPr>
            <p:ph type="subTitle" idx="1"/>
          </p:nvPr>
        </p:nvSpPr>
        <p:spPr>
          <a:xfrm>
            <a:off x="571752" y="2799654"/>
            <a:ext cx="3005462" cy="3189665"/>
          </a:xfrm>
        </p:spPr>
        <p:txBody>
          <a:bodyPr vert="horz" lIns="0" tIns="45720" rIns="0" bIns="45720" rtlCol="0">
            <a:normAutofit/>
          </a:bodyPr>
          <a:lstStyle/>
          <a:p>
            <a:pPr>
              <a:lnSpc>
                <a:spcPct val="100000"/>
              </a:lnSpc>
              <a:spcBef>
                <a:spcPts val="0"/>
              </a:spcBef>
              <a:spcAft>
                <a:spcPts val="600"/>
              </a:spcAft>
            </a:pPr>
            <a:r>
              <a:rPr lang="en-US" sz="1800">
                <a:solidFill>
                  <a:srgbClr val="FFFFFF"/>
                </a:solidFill>
              </a:rPr>
              <a:t>Team 11:</a:t>
            </a:r>
          </a:p>
          <a:p>
            <a:pPr>
              <a:lnSpc>
                <a:spcPct val="100000"/>
              </a:lnSpc>
              <a:spcBef>
                <a:spcPts val="0"/>
              </a:spcBef>
              <a:spcAft>
                <a:spcPts val="600"/>
              </a:spcAft>
            </a:pPr>
            <a:endParaRPr lang="en-US" sz="1800">
              <a:solidFill>
                <a:srgbClr val="FFFFFF"/>
              </a:solidFill>
            </a:endParaRPr>
          </a:p>
          <a:p>
            <a:pPr>
              <a:lnSpc>
                <a:spcPct val="100000"/>
              </a:lnSpc>
              <a:spcBef>
                <a:spcPts val="0"/>
              </a:spcBef>
              <a:spcAft>
                <a:spcPts val="600"/>
              </a:spcAft>
            </a:pPr>
            <a:r>
              <a:rPr lang="en-US" sz="1800">
                <a:solidFill>
                  <a:srgbClr val="FFFFFF"/>
                </a:solidFill>
              </a:rPr>
              <a:t>Yuri takanabe</a:t>
            </a:r>
          </a:p>
          <a:p>
            <a:pPr>
              <a:lnSpc>
                <a:spcPct val="100000"/>
              </a:lnSpc>
              <a:spcBef>
                <a:spcPts val="0"/>
              </a:spcBef>
              <a:spcAft>
                <a:spcPts val="600"/>
              </a:spcAft>
            </a:pPr>
            <a:r>
              <a:rPr lang="en-US" sz="1800">
                <a:solidFill>
                  <a:srgbClr val="FFFFFF"/>
                </a:solidFill>
              </a:rPr>
              <a:t>Nic Yabar </a:t>
            </a:r>
          </a:p>
          <a:p>
            <a:pPr>
              <a:lnSpc>
                <a:spcPct val="100000"/>
              </a:lnSpc>
              <a:spcBef>
                <a:spcPts val="0"/>
              </a:spcBef>
              <a:spcAft>
                <a:spcPts val="600"/>
              </a:spcAft>
            </a:pPr>
            <a:r>
              <a:rPr lang="en-US" sz="1800">
                <a:solidFill>
                  <a:srgbClr val="FFFFFF"/>
                </a:solidFill>
              </a:rPr>
              <a:t>Olena Shumeiko</a:t>
            </a:r>
          </a:p>
          <a:p>
            <a:pPr>
              <a:lnSpc>
                <a:spcPct val="100000"/>
              </a:lnSpc>
              <a:spcBef>
                <a:spcPts val="0"/>
              </a:spcBef>
              <a:spcAft>
                <a:spcPts val="600"/>
              </a:spcAft>
            </a:pPr>
            <a:r>
              <a:rPr lang="en-US" sz="1800">
                <a:solidFill>
                  <a:srgbClr val="FFFFFF"/>
                </a:solidFill>
              </a:rPr>
              <a:t>Taylor Ann Applewhite</a:t>
            </a:r>
          </a:p>
          <a:p>
            <a:pPr>
              <a:lnSpc>
                <a:spcPct val="100000"/>
              </a:lnSpc>
              <a:spcBef>
                <a:spcPts val="0"/>
              </a:spcBef>
              <a:spcAft>
                <a:spcPts val="600"/>
              </a:spcAft>
            </a:pPr>
            <a:endParaRPr lang="en-US" sz="1800" b="1">
              <a:solidFill>
                <a:srgbClr val="FFFFFF"/>
              </a:solidFill>
            </a:endParaRPr>
          </a:p>
        </p:txBody>
      </p:sp>
      <p:pic>
        <p:nvPicPr>
          <p:cNvPr id="5" name="Picture 5" descr="Graphical user interface, text, application&#10;&#10;Description automatically generated">
            <a:extLst>
              <a:ext uri="{FF2B5EF4-FFF2-40B4-BE49-F238E27FC236}">
                <a16:creationId xmlns:a16="http://schemas.microsoft.com/office/drawing/2014/main" id="{0A89A416-8B63-4D12-9A9C-B01A5AD427CB}"/>
              </a:ext>
            </a:extLst>
          </p:cNvPr>
          <p:cNvPicPr>
            <a:picLocks noChangeAspect="1"/>
          </p:cNvPicPr>
          <p:nvPr/>
        </p:nvPicPr>
        <p:blipFill>
          <a:blip r:embed="rId3"/>
          <a:stretch>
            <a:fillRect/>
          </a:stretch>
        </p:blipFill>
        <p:spPr>
          <a:xfrm>
            <a:off x="4540734" y="1096149"/>
            <a:ext cx="7330043" cy="4363778"/>
          </a:xfrm>
          <a:prstGeom prst="rect">
            <a:avLst/>
          </a:prstGeom>
        </p:spPr>
      </p:pic>
      <p:sp>
        <p:nvSpPr>
          <p:cNvPr id="4" name="TextBox 3">
            <a:extLst>
              <a:ext uri="{FF2B5EF4-FFF2-40B4-BE49-F238E27FC236}">
                <a16:creationId xmlns:a16="http://schemas.microsoft.com/office/drawing/2014/main" id="{CE135DC7-EF28-4F18-AAD3-0D4D0E093420}"/>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p>
        </p:txBody>
      </p:sp>
    </p:spTree>
    <p:extLst>
      <p:ext uri="{BB962C8B-B14F-4D97-AF65-F5344CB8AC3E}">
        <p14:creationId xmlns:p14="http://schemas.microsoft.com/office/powerpoint/2010/main" val="16681304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5DB71E-C66D-4829-A4F3-EA7BA734FE8E}"/>
              </a:ext>
            </a:extLst>
          </p:cNvPr>
          <p:cNvSpPr>
            <a:spLocks noGrp="1"/>
          </p:cNvSpPr>
          <p:nvPr>
            <p:ph type="title"/>
          </p:nvPr>
        </p:nvSpPr>
        <p:spPr/>
        <p:txBody>
          <a:bodyPr>
            <a:normAutofit fontScale="90000"/>
          </a:bodyPr>
          <a:lstStyle/>
          <a:p>
            <a:r>
              <a:rPr lang="en-US" dirty="0"/>
              <a:t>Our Team</a:t>
            </a:r>
          </a:p>
        </p:txBody>
      </p:sp>
      <p:sp>
        <p:nvSpPr>
          <p:cNvPr id="4" name="Slide Number Placeholder 3">
            <a:extLst>
              <a:ext uri="{FF2B5EF4-FFF2-40B4-BE49-F238E27FC236}">
                <a16:creationId xmlns:a16="http://schemas.microsoft.com/office/drawing/2014/main" id="{C800D201-8A2C-4688-BD96-E07DF83C6928}"/>
              </a:ext>
            </a:extLst>
          </p:cNvPr>
          <p:cNvSpPr>
            <a:spLocks noGrp="1"/>
          </p:cNvSpPr>
          <p:nvPr>
            <p:ph type="sldNum" sz="quarter" idx="12"/>
          </p:nvPr>
        </p:nvSpPr>
        <p:spPr/>
        <p:txBody>
          <a:bodyPr/>
          <a:lstStyle/>
          <a:p>
            <a:fld id="{3A98EE3D-8CD1-4C3F-BD1C-C98C9596463C}" type="slidenum">
              <a:rPr lang="en-US" smtClean="0"/>
              <a:pPr/>
              <a:t>2</a:t>
            </a:fld>
            <a:endParaRPr lang="en-US" dirty="0"/>
          </a:p>
        </p:txBody>
      </p:sp>
      <p:grpSp>
        <p:nvGrpSpPr>
          <p:cNvPr id="5" name="Group 4">
            <a:extLst>
              <a:ext uri="{FF2B5EF4-FFF2-40B4-BE49-F238E27FC236}">
                <a16:creationId xmlns:a16="http://schemas.microsoft.com/office/drawing/2014/main" id="{D48B6CE9-7732-49FD-85A7-BAB0B3965217}"/>
              </a:ext>
            </a:extLst>
          </p:cNvPr>
          <p:cNvGrpSpPr/>
          <p:nvPr/>
        </p:nvGrpSpPr>
        <p:grpSpPr>
          <a:xfrm>
            <a:off x="1353846" y="1685761"/>
            <a:ext cx="9484308" cy="3521760"/>
            <a:chOff x="1353846" y="1682267"/>
            <a:chExt cx="8545098" cy="3173009"/>
          </a:xfrm>
        </p:grpSpPr>
        <p:grpSp>
          <p:nvGrpSpPr>
            <p:cNvPr id="6" name="Group 5">
              <a:extLst>
                <a:ext uri="{FF2B5EF4-FFF2-40B4-BE49-F238E27FC236}">
                  <a16:creationId xmlns:a16="http://schemas.microsoft.com/office/drawing/2014/main" id="{81F8389F-8C7E-4243-8365-4344B9525FBB}"/>
                </a:ext>
              </a:extLst>
            </p:cNvPr>
            <p:cNvGrpSpPr/>
            <p:nvPr/>
          </p:nvGrpSpPr>
          <p:grpSpPr>
            <a:xfrm>
              <a:off x="1353846" y="1683460"/>
              <a:ext cx="1834804" cy="3171816"/>
              <a:chOff x="1353846" y="1683460"/>
              <a:chExt cx="1834804" cy="3171816"/>
            </a:xfrm>
          </p:grpSpPr>
          <p:sp>
            <p:nvSpPr>
              <p:cNvPr id="17" name="TextBox 12">
                <a:extLst>
                  <a:ext uri="{FF2B5EF4-FFF2-40B4-BE49-F238E27FC236}">
                    <a16:creationId xmlns:a16="http://schemas.microsoft.com/office/drawing/2014/main" id="{569D2AA1-F624-4494-AB7F-FEBA5132FD78}"/>
                  </a:ext>
                </a:extLst>
              </p:cNvPr>
              <p:cNvSpPr txBox="1"/>
              <p:nvPr/>
            </p:nvSpPr>
            <p:spPr>
              <a:xfrm>
                <a:off x="1353846" y="4155180"/>
                <a:ext cx="1834804" cy="700096"/>
              </a:xfrm>
              <a:prstGeom prst="rect">
                <a:avLst/>
              </a:prstGeom>
              <a:noFill/>
            </p:spPr>
            <p:txBody>
              <a:bodyPr wrap="square"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90000"/>
                  </a:lnSpc>
                  <a:spcAft>
                    <a:spcPts val="600"/>
                  </a:spcAft>
                </a:pPr>
                <a:r>
                  <a:rPr lang="en-US" sz="2000" b="1" dirty="0">
                    <a:latin typeface="+mj-lt"/>
                  </a:rPr>
                  <a:t>Taylor Ann Applewhite</a:t>
                </a:r>
              </a:p>
            </p:txBody>
          </p:sp>
          <p:pic>
            <p:nvPicPr>
              <p:cNvPr id="18" name="Picture 17" descr="A picture containing person, outdoor&#10;&#10;Description automatically generated">
                <a:extLst>
                  <a:ext uri="{FF2B5EF4-FFF2-40B4-BE49-F238E27FC236}">
                    <a16:creationId xmlns:a16="http://schemas.microsoft.com/office/drawing/2014/main" id="{E78201A2-4EE1-4D41-8817-7D8284066387}"/>
                  </a:ext>
                </a:extLst>
              </p:cNvPr>
              <p:cNvPicPr>
                <a:picLocks noChangeAspect="1"/>
              </p:cNvPicPr>
              <p:nvPr/>
            </p:nvPicPr>
            <p:blipFill rotWithShape="1">
              <a:blip r:embed="rId3"/>
              <a:srcRect l="30362" t="3865" r="24361" b="3863"/>
              <a:stretch/>
            </p:blipFill>
            <p:spPr>
              <a:xfrm>
                <a:off x="1353846" y="1683460"/>
                <a:ext cx="1834804" cy="2495921"/>
              </a:xfrm>
              <a:prstGeom prst="rect">
                <a:avLst/>
              </a:prstGeom>
              <a:ln>
                <a:noFill/>
              </a:ln>
              <a:effectLst>
                <a:softEdge rad="112500"/>
              </a:effectLst>
            </p:spPr>
          </p:pic>
        </p:grpSp>
        <p:sp>
          <p:nvSpPr>
            <p:cNvPr id="15" name="TextBox 10">
              <a:extLst>
                <a:ext uri="{FF2B5EF4-FFF2-40B4-BE49-F238E27FC236}">
                  <a16:creationId xmlns:a16="http://schemas.microsoft.com/office/drawing/2014/main" id="{E432F37A-C4A1-491F-856B-E73FF647EF3A}"/>
                </a:ext>
              </a:extLst>
            </p:cNvPr>
            <p:cNvSpPr txBox="1"/>
            <p:nvPr/>
          </p:nvSpPr>
          <p:spPr>
            <a:xfrm>
              <a:off x="3662727" y="4155179"/>
              <a:ext cx="1728793" cy="700097"/>
            </a:xfrm>
            <a:prstGeom prst="rect">
              <a:avLst/>
            </a:prstGeom>
            <a:noFill/>
          </p:spPr>
          <p:txBody>
            <a:bodyPr wrap="square"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90000"/>
                </a:lnSpc>
                <a:spcAft>
                  <a:spcPts val="600"/>
                </a:spcAft>
              </a:pPr>
              <a:r>
                <a:rPr lang="en-US" sz="2000" b="1" dirty="0">
                  <a:latin typeface="+mj-lt"/>
                </a:rPr>
                <a:t>Yuri </a:t>
              </a:r>
              <a:r>
                <a:rPr lang="en-US" sz="2000" b="1" dirty="0" err="1">
                  <a:latin typeface="+mj-lt"/>
                </a:rPr>
                <a:t>Takanabe</a:t>
              </a:r>
              <a:endParaRPr lang="en-US" sz="2000" b="1" dirty="0">
                <a:latin typeface="+mj-lt"/>
              </a:endParaRPr>
            </a:p>
          </p:txBody>
        </p:sp>
        <p:grpSp>
          <p:nvGrpSpPr>
            <p:cNvPr id="9" name="Group 8">
              <a:extLst>
                <a:ext uri="{FF2B5EF4-FFF2-40B4-BE49-F238E27FC236}">
                  <a16:creationId xmlns:a16="http://schemas.microsoft.com/office/drawing/2014/main" id="{5D52BD9E-D20B-4A43-9CE1-70D4BE335EA6}"/>
                </a:ext>
              </a:extLst>
            </p:cNvPr>
            <p:cNvGrpSpPr/>
            <p:nvPr/>
          </p:nvGrpSpPr>
          <p:grpSpPr>
            <a:xfrm>
              <a:off x="5861731" y="1682267"/>
              <a:ext cx="1753363" cy="3173009"/>
              <a:chOff x="5861731" y="1682267"/>
              <a:chExt cx="1753363" cy="3173009"/>
            </a:xfrm>
          </p:grpSpPr>
          <p:sp>
            <p:nvSpPr>
              <p:cNvPr id="13" name="TextBox 8">
                <a:extLst>
                  <a:ext uri="{FF2B5EF4-FFF2-40B4-BE49-F238E27FC236}">
                    <a16:creationId xmlns:a16="http://schemas.microsoft.com/office/drawing/2014/main" id="{F0C30603-66C3-41E4-A34B-40725A61E739}"/>
                  </a:ext>
                </a:extLst>
              </p:cNvPr>
              <p:cNvSpPr txBox="1"/>
              <p:nvPr/>
            </p:nvSpPr>
            <p:spPr>
              <a:xfrm>
                <a:off x="5861731" y="4178187"/>
                <a:ext cx="1753363" cy="677089"/>
              </a:xfrm>
              <a:prstGeom prst="rect">
                <a:avLst/>
              </a:prstGeom>
              <a:noFill/>
            </p:spPr>
            <p:txBody>
              <a:bodyPr wrap="square"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90000"/>
                  </a:lnSpc>
                  <a:spcAft>
                    <a:spcPts val="600"/>
                  </a:spcAft>
                </a:pPr>
                <a:r>
                  <a:rPr lang="en-US" sz="2000" b="1">
                    <a:latin typeface="+mj-lt"/>
                  </a:rPr>
                  <a:t>Olena Shumeiko</a:t>
                </a:r>
              </a:p>
            </p:txBody>
          </p:sp>
          <p:pic>
            <p:nvPicPr>
              <p:cNvPr id="14" name="Picture 13">
                <a:extLst>
                  <a:ext uri="{FF2B5EF4-FFF2-40B4-BE49-F238E27FC236}">
                    <a16:creationId xmlns:a16="http://schemas.microsoft.com/office/drawing/2014/main" id="{28F5A365-2A41-47E3-94C7-C65CCCB29CC6}"/>
                  </a:ext>
                </a:extLst>
              </p:cNvPr>
              <p:cNvPicPr>
                <a:picLocks noChangeAspect="1"/>
              </p:cNvPicPr>
              <p:nvPr/>
            </p:nvPicPr>
            <p:blipFill rotWithShape="1">
              <a:blip r:embed="rId4"/>
              <a:srcRect l="8649" t="5264" r="4157" b="11885"/>
              <a:stretch/>
            </p:blipFill>
            <p:spPr>
              <a:xfrm>
                <a:off x="5861731" y="1682267"/>
                <a:ext cx="1753363" cy="2495926"/>
              </a:xfrm>
              <a:prstGeom prst="rect">
                <a:avLst/>
              </a:prstGeom>
              <a:ln>
                <a:noFill/>
              </a:ln>
              <a:effectLst>
                <a:softEdge rad="112500"/>
              </a:effectLst>
            </p:spPr>
          </p:pic>
        </p:grpSp>
        <p:grpSp>
          <p:nvGrpSpPr>
            <p:cNvPr id="10" name="Group 9">
              <a:extLst>
                <a:ext uri="{FF2B5EF4-FFF2-40B4-BE49-F238E27FC236}">
                  <a16:creationId xmlns:a16="http://schemas.microsoft.com/office/drawing/2014/main" id="{6E0C621B-875E-41EC-9185-FAD8BACBF524}"/>
                </a:ext>
              </a:extLst>
            </p:cNvPr>
            <p:cNvGrpSpPr/>
            <p:nvPr/>
          </p:nvGrpSpPr>
          <p:grpSpPr>
            <a:xfrm>
              <a:off x="8085306" y="1683460"/>
              <a:ext cx="1813638" cy="3171815"/>
              <a:chOff x="8085306" y="1683460"/>
              <a:chExt cx="1813638" cy="3171815"/>
            </a:xfrm>
          </p:grpSpPr>
          <p:sp>
            <p:nvSpPr>
              <p:cNvPr id="11" name="TextBox 6">
                <a:extLst>
                  <a:ext uri="{FF2B5EF4-FFF2-40B4-BE49-F238E27FC236}">
                    <a16:creationId xmlns:a16="http://schemas.microsoft.com/office/drawing/2014/main" id="{3E9754B4-D9B6-4773-BAC3-8EBBB85C3FF7}"/>
                  </a:ext>
                </a:extLst>
              </p:cNvPr>
              <p:cNvSpPr txBox="1"/>
              <p:nvPr/>
            </p:nvSpPr>
            <p:spPr>
              <a:xfrm>
                <a:off x="8382940" y="4155179"/>
                <a:ext cx="1218369" cy="700096"/>
              </a:xfrm>
              <a:prstGeom prst="rect">
                <a:avLst/>
              </a:prstGeom>
              <a:noFill/>
            </p:spPr>
            <p:txBody>
              <a:bodyPr wrap="square"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90000"/>
                  </a:lnSpc>
                  <a:spcAft>
                    <a:spcPts val="600"/>
                  </a:spcAft>
                </a:pPr>
                <a:r>
                  <a:rPr lang="en-US" sz="2000" b="1">
                    <a:latin typeface="+mj-lt"/>
                  </a:rPr>
                  <a:t>Nic </a:t>
                </a:r>
                <a:r>
                  <a:rPr lang="en-US" sz="2000" b="1" err="1">
                    <a:latin typeface="+mj-lt"/>
                  </a:rPr>
                  <a:t>Yabar</a:t>
                </a:r>
                <a:endParaRPr lang="en-US" sz="2000" b="1">
                  <a:latin typeface="+mj-lt"/>
                </a:endParaRPr>
              </a:p>
            </p:txBody>
          </p:sp>
          <p:pic>
            <p:nvPicPr>
              <p:cNvPr id="12" name="Picture 11">
                <a:extLst>
                  <a:ext uri="{FF2B5EF4-FFF2-40B4-BE49-F238E27FC236}">
                    <a16:creationId xmlns:a16="http://schemas.microsoft.com/office/drawing/2014/main" id="{60EC4D5C-D70C-4AC1-9944-48887D394E8A}"/>
                  </a:ext>
                </a:extLst>
              </p:cNvPr>
              <p:cNvPicPr>
                <a:picLocks noChangeAspect="1"/>
              </p:cNvPicPr>
              <p:nvPr/>
            </p:nvPicPr>
            <p:blipFill rotWithShape="1">
              <a:blip r:embed="rId5"/>
              <a:srcRect l="7860" t="6878" r="4713" b="12850"/>
              <a:stretch/>
            </p:blipFill>
            <p:spPr>
              <a:xfrm>
                <a:off x="8085306" y="1683460"/>
                <a:ext cx="1813638" cy="2494672"/>
              </a:xfrm>
              <a:prstGeom prst="rect">
                <a:avLst/>
              </a:prstGeom>
              <a:ln>
                <a:noFill/>
              </a:ln>
              <a:effectLst>
                <a:softEdge rad="112500"/>
              </a:effectLst>
            </p:spPr>
          </p:pic>
        </p:grpSp>
      </p:grpSp>
      <p:pic>
        <p:nvPicPr>
          <p:cNvPr id="8" name="Picture 7">
            <a:extLst>
              <a:ext uri="{FF2B5EF4-FFF2-40B4-BE49-F238E27FC236}">
                <a16:creationId xmlns:a16="http://schemas.microsoft.com/office/drawing/2014/main" id="{E6B33EB0-8D8D-4FAF-9B8E-74FDA937543A}"/>
              </a:ext>
            </a:extLst>
          </p:cNvPr>
          <p:cNvPicPr>
            <a:picLocks noChangeAspect="1"/>
          </p:cNvPicPr>
          <p:nvPr/>
        </p:nvPicPr>
        <p:blipFill rotWithShape="1">
          <a:blip r:embed="rId6"/>
          <a:srcRect l="23783" r="20568"/>
          <a:stretch/>
        </p:blipFill>
        <p:spPr>
          <a:xfrm>
            <a:off x="3720665" y="1685761"/>
            <a:ext cx="2165625" cy="2757161"/>
          </a:xfrm>
          <a:prstGeom prst="rect">
            <a:avLst/>
          </a:prstGeom>
          <a:ln>
            <a:noFill/>
          </a:ln>
          <a:effectLst>
            <a:softEdge rad="112500"/>
          </a:effectLst>
        </p:spPr>
      </p:pic>
    </p:spTree>
    <p:extLst>
      <p:ext uri="{BB962C8B-B14F-4D97-AF65-F5344CB8AC3E}">
        <p14:creationId xmlns:p14="http://schemas.microsoft.com/office/powerpoint/2010/main" val="36478641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EBD73-FA6F-4C40-BBFD-B5D60CB3E797}"/>
              </a:ext>
            </a:extLst>
          </p:cNvPr>
          <p:cNvSpPr>
            <a:spLocks noGrp="1"/>
          </p:cNvSpPr>
          <p:nvPr>
            <p:ph type="title"/>
          </p:nvPr>
        </p:nvSpPr>
        <p:spPr/>
        <p:txBody>
          <a:bodyPr>
            <a:normAutofit fontScale="90000"/>
          </a:bodyPr>
          <a:lstStyle/>
          <a:p>
            <a:r>
              <a:rPr lang="en-US" dirty="0"/>
              <a:t>Data Overview</a:t>
            </a:r>
          </a:p>
        </p:txBody>
      </p:sp>
      <p:sp>
        <p:nvSpPr>
          <p:cNvPr id="3" name="Text Placeholder 2">
            <a:extLst>
              <a:ext uri="{FF2B5EF4-FFF2-40B4-BE49-F238E27FC236}">
                <a16:creationId xmlns:a16="http://schemas.microsoft.com/office/drawing/2014/main" id="{C9355B9D-B00F-4B74-AA30-777D0941CD4C}"/>
              </a:ext>
            </a:extLst>
          </p:cNvPr>
          <p:cNvSpPr>
            <a:spLocks noGrp="1"/>
          </p:cNvSpPr>
          <p:nvPr>
            <p:ph type="body" idx="1"/>
          </p:nvPr>
        </p:nvSpPr>
        <p:spPr>
          <a:xfrm>
            <a:off x="1076686" y="1097524"/>
            <a:ext cx="10058400" cy="5228266"/>
          </a:xfrm>
        </p:spPr>
        <p:txBody>
          <a:bodyPr>
            <a:normAutofit fontScale="85000" lnSpcReduction="20000"/>
          </a:bodyPr>
          <a:lstStyle/>
          <a:p>
            <a:pPr marL="285750" indent="-285750">
              <a:lnSpc>
                <a:spcPct val="150000"/>
              </a:lnSpc>
              <a:buFont typeface="Arial" panose="020F0502020204030204" pitchFamily="34" charset="0"/>
              <a:buChar char="•"/>
            </a:pPr>
            <a:r>
              <a:rPr lang="en-US" sz="2000" b="1" spc="200" dirty="0">
                <a:solidFill>
                  <a:srgbClr val="000000"/>
                </a:solidFill>
                <a:latin typeface="Arial"/>
                <a:ea typeface="+mn-lt"/>
                <a:cs typeface="Arial"/>
              </a:rPr>
              <a:t>What’s the objective?</a:t>
            </a:r>
          </a:p>
          <a:p>
            <a:pPr lvl="1" indent="457200">
              <a:lnSpc>
                <a:spcPct val="150000"/>
              </a:lnSpc>
              <a:buFont typeface="Arial" panose="020F0502020204030204" pitchFamily="34" charset="0"/>
              <a:buChar char="•"/>
            </a:pPr>
            <a:r>
              <a:rPr lang="en-US" sz="2000" spc="200" dirty="0">
                <a:solidFill>
                  <a:srgbClr val="000000"/>
                </a:solidFill>
                <a:latin typeface="Arial"/>
                <a:ea typeface="+mn-lt"/>
                <a:cs typeface="Arial"/>
              </a:rPr>
              <a:t>To help both customers and merchants by predicting customer loyalty scores</a:t>
            </a:r>
            <a:endParaRPr lang="en-US" sz="2000" b="1" spc="200" dirty="0">
              <a:solidFill>
                <a:srgbClr val="000000"/>
              </a:solidFill>
              <a:latin typeface="Arial"/>
              <a:ea typeface="+mn-lt"/>
              <a:cs typeface="Arial"/>
            </a:endParaRPr>
          </a:p>
          <a:p>
            <a:pPr marL="285750" indent="-285750">
              <a:lnSpc>
                <a:spcPct val="150000"/>
              </a:lnSpc>
              <a:buFont typeface="Arial" panose="020F0502020204030204" pitchFamily="34" charset="0"/>
              <a:buChar char="•"/>
            </a:pPr>
            <a:r>
              <a:rPr lang="en-US" sz="2000" b="1" dirty="0">
                <a:solidFill>
                  <a:srgbClr val="000000"/>
                </a:solidFill>
                <a:latin typeface="Arial"/>
                <a:ea typeface="+mn-lt"/>
                <a:cs typeface="Arial"/>
              </a:rPr>
              <a:t>Where does the dataset come from?</a:t>
            </a:r>
          </a:p>
          <a:p>
            <a:pPr lvl="1" indent="457200">
              <a:lnSpc>
                <a:spcPct val="150000"/>
              </a:lnSpc>
              <a:buFont typeface="Arial" panose="020F0502020204030204" pitchFamily="34" charset="0"/>
              <a:buChar char="•"/>
            </a:pPr>
            <a:r>
              <a:rPr lang="en-US" sz="2000" spc="200" dirty="0">
                <a:solidFill>
                  <a:srgbClr val="000000"/>
                </a:solidFill>
                <a:latin typeface="Arial"/>
                <a:ea typeface="+mn-lt"/>
                <a:cs typeface="Arial"/>
              </a:rPr>
              <a:t>Created by Elo (one of the largest payment brands in Brazil)</a:t>
            </a:r>
          </a:p>
          <a:p>
            <a:pPr lvl="1" indent="457200">
              <a:lnSpc>
                <a:spcPct val="150000"/>
              </a:lnSpc>
              <a:buFont typeface="Arial" panose="020F0502020204030204" pitchFamily="34" charset="0"/>
              <a:buChar char="•"/>
            </a:pPr>
            <a:r>
              <a:rPr lang="en-US" sz="2000" spc="200" dirty="0">
                <a:solidFill>
                  <a:srgbClr val="000000"/>
                </a:solidFill>
                <a:latin typeface="Arial"/>
                <a:ea typeface="+mn-lt"/>
                <a:cs typeface="Arial"/>
              </a:rPr>
              <a:t>Simulated data not based off real customers </a:t>
            </a:r>
            <a:endParaRPr lang="en-US" sz="2000" spc="200" dirty="0">
              <a:solidFill>
                <a:srgbClr val="898989"/>
              </a:solidFill>
              <a:latin typeface="Franklin Gothic Book"/>
              <a:ea typeface="+mn-lt"/>
              <a:cs typeface="Arial"/>
            </a:endParaRPr>
          </a:p>
          <a:p>
            <a:pPr marL="285750" indent="-285750">
              <a:lnSpc>
                <a:spcPct val="150000"/>
              </a:lnSpc>
              <a:buFont typeface="Arial" panose="020F0502020204030204" pitchFamily="34" charset="0"/>
              <a:buChar char="•"/>
            </a:pPr>
            <a:r>
              <a:rPr lang="en-US" sz="2000" b="1" dirty="0">
                <a:solidFill>
                  <a:srgbClr val="000000"/>
                </a:solidFill>
                <a:latin typeface="Arial"/>
                <a:ea typeface="+mn-lt"/>
                <a:cs typeface="Arial"/>
              </a:rPr>
              <a:t>What are the key features?</a:t>
            </a:r>
            <a:endParaRPr lang="en-US" sz="2000" b="1" spc="200" dirty="0">
              <a:solidFill>
                <a:srgbClr val="000000"/>
              </a:solidFill>
              <a:latin typeface="Arial"/>
              <a:ea typeface="+mn-lt"/>
              <a:cs typeface="Arial"/>
            </a:endParaRPr>
          </a:p>
          <a:p>
            <a:pPr lvl="1" indent="457200">
              <a:lnSpc>
                <a:spcPct val="200000"/>
              </a:lnSpc>
              <a:buFont typeface="Arial" panose="020F0502020204030204" pitchFamily="34" charset="0"/>
              <a:buChar char="•"/>
            </a:pPr>
            <a:r>
              <a:rPr lang="en-US" sz="2000" spc="200" dirty="0">
                <a:solidFill>
                  <a:srgbClr val="000000"/>
                </a:solidFill>
                <a:latin typeface="Arial"/>
                <a:cs typeface="Arial"/>
              </a:rPr>
              <a:t>Predicted variable : customer loyalty score</a:t>
            </a:r>
          </a:p>
          <a:p>
            <a:pPr lvl="1" indent="457200">
              <a:lnSpc>
                <a:spcPct val="200000"/>
              </a:lnSpc>
              <a:buFont typeface="Arial" panose="020F0502020204030204" pitchFamily="34" charset="0"/>
              <a:buChar char="•"/>
            </a:pPr>
            <a:r>
              <a:rPr lang="en-US" sz="2000" spc="200" dirty="0">
                <a:solidFill>
                  <a:srgbClr val="000000"/>
                </a:solidFill>
                <a:latin typeface="Arial"/>
                <a:cs typeface="Arial"/>
              </a:rPr>
              <a:t>Features:  information about cards, transactions, and merchants</a:t>
            </a:r>
          </a:p>
          <a:p>
            <a:pPr lvl="1" indent="457200">
              <a:lnSpc>
                <a:spcPct val="200000"/>
              </a:lnSpc>
              <a:buFont typeface="Arial" panose="020F0502020204030204" pitchFamily="34" charset="0"/>
              <a:buChar char="•"/>
            </a:pPr>
            <a:r>
              <a:rPr lang="en-US" sz="2000" spc="200" dirty="0">
                <a:solidFill>
                  <a:srgbClr val="000000"/>
                </a:solidFill>
                <a:latin typeface="Arial"/>
                <a:cs typeface="Arial"/>
              </a:rPr>
              <a:t>Used selected Kaggle submission's important features code to determine top 20 </a:t>
            </a:r>
          </a:p>
          <a:p>
            <a:pPr lvl="1">
              <a:lnSpc>
                <a:spcPct val="200000"/>
              </a:lnSpc>
              <a:buFont typeface="Arial" panose="020F0502020204030204" pitchFamily="34" charset="0"/>
              <a:buChar char="•"/>
            </a:pPr>
            <a:endParaRPr lang="en-US" sz="2000" b="1" spc="200" dirty="0">
              <a:solidFill>
                <a:srgbClr val="000000"/>
              </a:solidFill>
              <a:latin typeface="Arial"/>
              <a:cs typeface="Arial"/>
            </a:endParaRPr>
          </a:p>
          <a:p>
            <a:pPr marL="801370" lvl="1" indent="-339725">
              <a:buFont typeface="Arial" panose="020F0502020204030204" pitchFamily="34" charset="0"/>
              <a:buChar char="•"/>
            </a:pPr>
            <a:endParaRPr lang="en-US" dirty="0">
              <a:solidFill>
                <a:srgbClr val="000000"/>
              </a:solidFill>
              <a:latin typeface="Arial"/>
              <a:cs typeface="Arial"/>
            </a:endParaRPr>
          </a:p>
          <a:p>
            <a:pPr>
              <a:buClr>
                <a:srgbClr val="EC7016"/>
              </a:buClr>
            </a:pPr>
            <a:endParaRPr lang="en-US" dirty="0">
              <a:solidFill>
                <a:srgbClr val="000000"/>
              </a:solidFill>
              <a:latin typeface="Arial"/>
              <a:cs typeface="Arial"/>
            </a:endParaRPr>
          </a:p>
          <a:p>
            <a:pPr indent="287020">
              <a:buClr>
                <a:srgbClr val="EC7016"/>
              </a:buClr>
              <a:buFont typeface="Arial" panose="020F0502020204030204" pitchFamily="34" charset="0"/>
              <a:buChar char="•"/>
            </a:pPr>
            <a:endParaRPr lang="en-US" dirty="0">
              <a:solidFill>
                <a:srgbClr val="000000"/>
              </a:solidFill>
              <a:latin typeface="Arial"/>
              <a:cs typeface="Arial"/>
            </a:endParaRPr>
          </a:p>
        </p:txBody>
      </p:sp>
      <p:sp>
        <p:nvSpPr>
          <p:cNvPr id="4" name="Slide Number Placeholder 3">
            <a:extLst>
              <a:ext uri="{FF2B5EF4-FFF2-40B4-BE49-F238E27FC236}">
                <a16:creationId xmlns:a16="http://schemas.microsoft.com/office/drawing/2014/main" id="{05E3CD5D-37AF-48D1-A703-BC4897FABD32}"/>
              </a:ext>
            </a:extLst>
          </p:cNvPr>
          <p:cNvSpPr>
            <a:spLocks noGrp="1"/>
          </p:cNvSpPr>
          <p:nvPr>
            <p:ph type="sldNum" sz="quarter" idx="12"/>
          </p:nvPr>
        </p:nvSpPr>
        <p:spPr/>
        <p:txBody>
          <a:bodyPr/>
          <a:lstStyle/>
          <a:p>
            <a:fld id="{3A98EE3D-8CD1-4C3F-BD1C-C98C9596463C}" type="slidenum">
              <a:rPr lang="en-US" smtClean="0"/>
              <a:pPr/>
              <a:t>3</a:t>
            </a:fld>
            <a:endParaRPr lang="en-US" dirty="0"/>
          </a:p>
        </p:txBody>
      </p:sp>
      <p:pic>
        <p:nvPicPr>
          <p:cNvPr id="1026" name="Picture 2">
            <a:extLst>
              <a:ext uri="{FF2B5EF4-FFF2-40B4-BE49-F238E27FC236}">
                <a16:creationId xmlns:a16="http://schemas.microsoft.com/office/drawing/2014/main" id="{592B6606-6AD1-44BB-B6CB-CB9EA42E0AC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91476" y="277605"/>
            <a:ext cx="1648928" cy="16489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161250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EBD73-FA6F-4C40-BBFD-B5D60CB3E797}"/>
              </a:ext>
            </a:extLst>
          </p:cNvPr>
          <p:cNvSpPr>
            <a:spLocks noGrp="1"/>
          </p:cNvSpPr>
          <p:nvPr>
            <p:ph type="title"/>
          </p:nvPr>
        </p:nvSpPr>
        <p:spPr/>
        <p:txBody>
          <a:bodyPr>
            <a:normAutofit fontScale="90000"/>
          </a:bodyPr>
          <a:lstStyle/>
          <a:p>
            <a:r>
              <a:rPr lang="en-US" dirty="0"/>
              <a:t>Data Overview (conc.)</a:t>
            </a:r>
          </a:p>
        </p:txBody>
      </p:sp>
      <p:sp>
        <p:nvSpPr>
          <p:cNvPr id="3" name="Text Placeholder 2">
            <a:extLst>
              <a:ext uri="{FF2B5EF4-FFF2-40B4-BE49-F238E27FC236}">
                <a16:creationId xmlns:a16="http://schemas.microsoft.com/office/drawing/2014/main" id="{C9355B9D-B00F-4B74-AA30-777D0941CD4C}"/>
              </a:ext>
            </a:extLst>
          </p:cNvPr>
          <p:cNvSpPr>
            <a:spLocks noGrp="1"/>
          </p:cNvSpPr>
          <p:nvPr>
            <p:ph type="body" idx="1"/>
          </p:nvPr>
        </p:nvSpPr>
        <p:spPr>
          <a:xfrm>
            <a:off x="1076686" y="1077430"/>
            <a:ext cx="10058400" cy="5228266"/>
          </a:xfrm>
        </p:spPr>
        <p:txBody>
          <a:bodyPr>
            <a:normAutofit/>
          </a:bodyPr>
          <a:lstStyle/>
          <a:p>
            <a:pPr marL="285750" indent="-285750">
              <a:lnSpc>
                <a:spcPct val="150000"/>
              </a:lnSpc>
              <a:buFont typeface="Arial" panose="020F0502020204030204" pitchFamily="34" charset="0"/>
              <a:buChar char="•"/>
            </a:pPr>
            <a:r>
              <a:rPr lang="en-US" sz="2000" b="1" dirty="0">
                <a:solidFill>
                  <a:srgbClr val="000000"/>
                </a:solidFill>
                <a:latin typeface="Arial"/>
                <a:ea typeface="+mn-lt"/>
                <a:cs typeface="Arial"/>
              </a:rPr>
              <a:t>File descriptions</a:t>
            </a:r>
          </a:p>
          <a:p>
            <a:pPr marL="742950" lvl="1" indent="-285750">
              <a:lnSpc>
                <a:spcPct val="150000"/>
              </a:lnSpc>
              <a:buFont typeface="Arial" panose="020F0502020204030204" pitchFamily="34" charset="0"/>
              <a:buChar char="•"/>
            </a:pPr>
            <a:r>
              <a:rPr lang="en-US" u="sng" spc="200" dirty="0">
                <a:solidFill>
                  <a:srgbClr val="000000"/>
                </a:solidFill>
                <a:latin typeface="Arial"/>
                <a:ea typeface="+mn-lt"/>
                <a:cs typeface="Arial"/>
              </a:rPr>
              <a:t>train.csv</a:t>
            </a:r>
            <a:r>
              <a:rPr lang="en-US" spc="200" dirty="0">
                <a:solidFill>
                  <a:srgbClr val="000000"/>
                </a:solidFill>
                <a:latin typeface="Arial"/>
                <a:ea typeface="+mn-lt"/>
                <a:cs typeface="Arial"/>
              </a:rPr>
              <a:t> : the training set</a:t>
            </a:r>
          </a:p>
          <a:p>
            <a:pPr marL="742950" lvl="1" indent="-285750">
              <a:lnSpc>
                <a:spcPct val="150000"/>
              </a:lnSpc>
              <a:buFont typeface="Arial" panose="020F0502020204030204" pitchFamily="34" charset="0"/>
              <a:buChar char="•"/>
            </a:pPr>
            <a:r>
              <a:rPr lang="en-US" u="sng" spc="200" dirty="0">
                <a:solidFill>
                  <a:srgbClr val="000000"/>
                </a:solidFill>
                <a:latin typeface="Arial"/>
                <a:ea typeface="+mn-lt"/>
                <a:cs typeface="Arial"/>
              </a:rPr>
              <a:t>test.csv</a:t>
            </a:r>
            <a:r>
              <a:rPr lang="en-US" spc="200" dirty="0">
                <a:solidFill>
                  <a:srgbClr val="000000"/>
                </a:solidFill>
                <a:latin typeface="Arial"/>
                <a:ea typeface="+mn-lt"/>
                <a:cs typeface="Arial"/>
              </a:rPr>
              <a:t> : the test set</a:t>
            </a:r>
          </a:p>
          <a:p>
            <a:pPr marL="742950" lvl="1" indent="-285750">
              <a:lnSpc>
                <a:spcPct val="150000"/>
              </a:lnSpc>
              <a:buFont typeface="Arial" panose="020F0502020204030204" pitchFamily="34" charset="0"/>
              <a:buChar char="•"/>
            </a:pPr>
            <a:r>
              <a:rPr lang="en-US" u="sng" spc="200" dirty="0">
                <a:solidFill>
                  <a:srgbClr val="000000"/>
                </a:solidFill>
                <a:latin typeface="Arial"/>
                <a:ea typeface="+mn-lt"/>
                <a:cs typeface="Arial"/>
              </a:rPr>
              <a:t>historical_transactions.csv</a:t>
            </a:r>
            <a:r>
              <a:rPr lang="en-US" spc="200" dirty="0">
                <a:solidFill>
                  <a:srgbClr val="000000"/>
                </a:solidFill>
                <a:latin typeface="Arial"/>
                <a:ea typeface="+mn-lt"/>
                <a:cs typeface="Arial"/>
              </a:rPr>
              <a:t> : up to 3 months' worth of historical transactions for each </a:t>
            </a:r>
            <a:r>
              <a:rPr lang="en-US" spc="200" dirty="0" err="1">
                <a:solidFill>
                  <a:srgbClr val="000000"/>
                </a:solidFill>
                <a:latin typeface="Arial"/>
                <a:ea typeface="+mn-lt"/>
                <a:cs typeface="Arial"/>
              </a:rPr>
              <a:t>card_id</a:t>
            </a:r>
            <a:endParaRPr lang="en-US" spc="200" dirty="0">
              <a:solidFill>
                <a:srgbClr val="000000"/>
              </a:solidFill>
              <a:latin typeface="Arial"/>
              <a:ea typeface="+mn-lt"/>
              <a:cs typeface="Arial"/>
            </a:endParaRPr>
          </a:p>
          <a:p>
            <a:pPr marL="742950" lvl="1" indent="-285750">
              <a:lnSpc>
                <a:spcPct val="150000"/>
              </a:lnSpc>
              <a:buFont typeface="Arial" panose="020F0502020204030204" pitchFamily="34" charset="0"/>
              <a:buChar char="•"/>
            </a:pPr>
            <a:r>
              <a:rPr lang="en-US" u="sng" spc="200" dirty="0">
                <a:solidFill>
                  <a:srgbClr val="000000"/>
                </a:solidFill>
                <a:latin typeface="Arial"/>
                <a:ea typeface="+mn-lt"/>
                <a:cs typeface="Arial"/>
              </a:rPr>
              <a:t>new_merchant_transactions.csv</a:t>
            </a:r>
            <a:r>
              <a:rPr lang="en-US" spc="200" dirty="0">
                <a:solidFill>
                  <a:srgbClr val="000000"/>
                </a:solidFill>
                <a:latin typeface="Arial"/>
                <a:ea typeface="+mn-lt"/>
                <a:cs typeface="Arial"/>
              </a:rPr>
              <a:t> : two months' worth of data for each </a:t>
            </a:r>
            <a:r>
              <a:rPr lang="en-US" spc="200" dirty="0" err="1">
                <a:solidFill>
                  <a:srgbClr val="000000"/>
                </a:solidFill>
                <a:latin typeface="Arial"/>
                <a:ea typeface="+mn-lt"/>
                <a:cs typeface="Arial"/>
              </a:rPr>
              <a:t>card_id</a:t>
            </a:r>
            <a:r>
              <a:rPr lang="en-US" spc="200" dirty="0">
                <a:solidFill>
                  <a:srgbClr val="000000"/>
                </a:solidFill>
                <a:latin typeface="Arial"/>
                <a:ea typeface="+mn-lt"/>
                <a:cs typeface="Arial"/>
              </a:rPr>
              <a:t> containing ALL purchases that </a:t>
            </a:r>
            <a:r>
              <a:rPr lang="en-US" spc="200" dirty="0" err="1">
                <a:solidFill>
                  <a:srgbClr val="000000"/>
                </a:solidFill>
                <a:latin typeface="Arial"/>
                <a:ea typeface="+mn-lt"/>
                <a:cs typeface="Arial"/>
              </a:rPr>
              <a:t>card_id</a:t>
            </a:r>
            <a:r>
              <a:rPr lang="en-US" spc="200" dirty="0">
                <a:solidFill>
                  <a:srgbClr val="000000"/>
                </a:solidFill>
                <a:latin typeface="Arial"/>
                <a:ea typeface="+mn-lt"/>
                <a:cs typeface="Arial"/>
              </a:rPr>
              <a:t> made at </a:t>
            </a:r>
            <a:r>
              <a:rPr lang="en-US" spc="200" dirty="0" err="1">
                <a:solidFill>
                  <a:srgbClr val="000000"/>
                </a:solidFill>
                <a:latin typeface="Arial"/>
                <a:ea typeface="+mn-lt"/>
                <a:cs typeface="Arial"/>
              </a:rPr>
              <a:t>merchant_ids</a:t>
            </a:r>
            <a:r>
              <a:rPr lang="en-US" spc="200" dirty="0">
                <a:solidFill>
                  <a:srgbClr val="000000"/>
                </a:solidFill>
                <a:latin typeface="Arial"/>
                <a:ea typeface="+mn-lt"/>
                <a:cs typeface="Arial"/>
              </a:rPr>
              <a:t> that were not visited in the historical data</a:t>
            </a:r>
          </a:p>
          <a:p>
            <a:pPr marL="742950" lvl="1" indent="-285750">
              <a:lnSpc>
                <a:spcPct val="150000"/>
              </a:lnSpc>
              <a:buFont typeface="Arial" panose="020F0502020204030204" pitchFamily="34" charset="0"/>
              <a:buChar char="•"/>
            </a:pPr>
            <a:r>
              <a:rPr lang="en-US" u="sng" spc="200" dirty="0">
                <a:solidFill>
                  <a:srgbClr val="000000"/>
                </a:solidFill>
                <a:latin typeface="Arial"/>
                <a:ea typeface="+mn-lt"/>
                <a:cs typeface="Arial"/>
              </a:rPr>
              <a:t>merchants.csv</a:t>
            </a:r>
            <a:r>
              <a:rPr lang="en-US" spc="200" dirty="0">
                <a:solidFill>
                  <a:srgbClr val="000000"/>
                </a:solidFill>
                <a:latin typeface="Arial"/>
                <a:ea typeface="+mn-lt"/>
                <a:cs typeface="Arial"/>
              </a:rPr>
              <a:t> : additional information about all merchants / </a:t>
            </a:r>
            <a:r>
              <a:rPr lang="en-US" spc="200" dirty="0" err="1">
                <a:solidFill>
                  <a:srgbClr val="000000"/>
                </a:solidFill>
                <a:latin typeface="Arial"/>
                <a:ea typeface="+mn-lt"/>
                <a:cs typeface="Arial"/>
              </a:rPr>
              <a:t>merchant_ids</a:t>
            </a:r>
            <a:r>
              <a:rPr lang="en-US" spc="200" dirty="0">
                <a:solidFill>
                  <a:srgbClr val="000000"/>
                </a:solidFill>
                <a:latin typeface="Arial"/>
                <a:ea typeface="+mn-lt"/>
                <a:cs typeface="Arial"/>
              </a:rPr>
              <a:t> in the dataset.</a:t>
            </a:r>
            <a:endParaRPr lang="en-US" spc="200" dirty="0">
              <a:solidFill>
                <a:srgbClr val="000000"/>
              </a:solidFill>
              <a:latin typeface="Arial"/>
              <a:cs typeface="Arial"/>
            </a:endParaRPr>
          </a:p>
          <a:p>
            <a:pPr marL="801370" lvl="1" indent="-339725">
              <a:buFont typeface="Arial" panose="020F0502020204030204" pitchFamily="34" charset="0"/>
              <a:buChar char="•"/>
            </a:pPr>
            <a:endParaRPr lang="en-US" dirty="0">
              <a:solidFill>
                <a:srgbClr val="000000"/>
              </a:solidFill>
              <a:latin typeface="Arial"/>
              <a:cs typeface="Arial"/>
            </a:endParaRPr>
          </a:p>
          <a:p>
            <a:pPr>
              <a:buClr>
                <a:srgbClr val="EC7016"/>
              </a:buClr>
            </a:pPr>
            <a:endParaRPr lang="en-US" dirty="0">
              <a:solidFill>
                <a:srgbClr val="000000"/>
              </a:solidFill>
              <a:latin typeface="Arial"/>
              <a:cs typeface="Arial"/>
            </a:endParaRPr>
          </a:p>
          <a:p>
            <a:pPr indent="287020">
              <a:buClr>
                <a:srgbClr val="EC7016"/>
              </a:buClr>
              <a:buFont typeface="Arial" panose="020F0502020204030204" pitchFamily="34" charset="0"/>
              <a:buChar char="•"/>
            </a:pPr>
            <a:endParaRPr lang="en-US" dirty="0">
              <a:solidFill>
                <a:srgbClr val="000000"/>
              </a:solidFill>
              <a:latin typeface="Arial"/>
              <a:cs typeface="Arial"/>
            </a:endParaRPr>
          </a:p>
        </p:txBody>
      </p:sp>
      <p:sp>
        <p:nvSpPr>
          <p:cNvPr id="4" name="Slide Number Placeholder 3">
            <a:extLst>
              <a:ext uri="{FF2B5EF4-FFF2-40B4-BE49-F238E27FC236}">
                <a16:creationId xmlns:a16="http://schemas.microsoft.com/office/drawing/2014/main" id="{05E3CD5D-37AF-48D1-A703-BC4897FABD32}"/>
              </a:ext>
            </a:extLst>
          </p:cNvPr>
          <p:cNvSpPr>
            <a:spLocks noGrp="1"/>
          </p:cNvSpPr>
          <p:nvPr>
            <p:ph type="sldNum" sz="quarter" idx="12"/>
          </p:nvPr>
        </p:nvSpPr>
        <p:spPr/>
        <p:txBody>
          <a:bodyPr/>
          <a:lstStyle/>
          <a:p>
            <a:fld id="{3A98EE3D-8CD1-4C3F-BD1C-C98C9596463C}" type="slidenum">
              <a:rPr lang="en-US" smtClean="0"/>
              <a:pPr/>
              <a:t>4</a:t>
            </a:fld>
            <a:endParaRPr lang="en-US" dirty="0"/>
          </a:p>
        </p:txBody>
      </p:sp>
      <p:pic>
        <p:nvPicPr>
          <p:cNvPr id="1026" name="Picture 2">
            <a:extLst>
              <a:ext uri="{FF2B5EF4-FFF2-40B4-BE49-F238E27FC236}">
                <a16:creationId xmlns:a16="http://schemas.microsoft.com/office/drawing/2014/main" id="{592B6606-6AD1-44BB-B6CB-CB9EA42E0AC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66314" y="226119"/>
            <a:ext cx="1648928" cy="16489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47985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F953FE-259E-4AA7-8280-5C9AD6EDB753}"/>
              </a:ext>
            </a:extLst>
          </p:cNvPr>
          <p:cNvSpPr>
            <a:spLocks noGrp="1"/>
          </p:cNvSpPr>
          <p:nvPr>
            <p:ph type="title"/>
          </p:nvPr>
        </p:nvSpPr>
        <p:spPr/>
        <p:txBody>
          <a:bodyPr>
            <a:normAutofit fontScale="90000"/>
          </a:bodyPr>
          <a:lstStyle/>
          <a:p>
            <a:r>
              <a:rPr lang="en-US" dirty="0"/>
              <a:t>Selected Kaggle Submission</a:t>
            </a:r>
          </a:p>
        </p:txBody>
      </p:sp>
      <p:sp>
        <p:nvSpPr>
          <p:cNvPr id="3" name="Text Placeholder 2">
            <a:extLst>
              <a:ext uri="{FF2B5EF4-FFF2-40B4-BE49-F238E27FC236}">
                <a16:creationId xmlns:a16="http://schemas.microsoft.com/office/drawing/2014/main" id="{9AE9DCC7-AEE0-40ED-88F6-C2A012FE6EC1}"/>
              </a:ext>
            </a:extLst>
          </p:cNvPr>
          <p:cNvSpPr>
            <a:spLocks noGrp="1"/>
          </p:cNvSpPr>
          <p:nvPr>
            <p:ph type="body" idx="1"/>
          </p:nvPr>
        </p:nvSpPr>
        <p:spPr>
          <a:xfrm>
            <a:off x="1097280" y="1278390"/>
            <a:ext cx="10058400" cy="5169245"/>
          </a:xfrm>
        </p:spPr>
        <p:txBody>
          <a:bodyPr>
            <a:normAutofit/>
          </a:bodyPr>
          <a:lstStyle/>
          <a:p>
            <a:pPr marL="285750" indent="-285750">
              <a:buFont typeface="Arial" panose="020F0502020204030204" pitchFamily="34" charset="0"/>
              <a:buChar char="•"/>
              <a:tabLst>
                <a:tab pos="1708150" algn="l"/>
              </a:tabLst>
            </a:pPr>
            <a:r>
              <a:rPr lang="en-US" b="1" dirty="0">
                <a:latin typeface="Arial"/>
                <a:cs typeface="Arial"/>
              </a:rPr>
              <a:t>Submission by Julia Lee</a:t>
            </a:r>
          </a:p>
          <a:p>
            <a:pPr lvl="1"/>
            <a:r>
              <a:rPr lang="en-US" sz="1400" dirty="0">
                <a:latin typeface="Arial"/>
                <a:cs typeface="Arial"/>
                <a:hlinkClick r:id="rId3"/>
              </a:rPr>
              <a:t>https://www.kaggle.com/juliaflower/feature-engineering-xgboost-lgbm-with-r</a:t>
            </a:r>
            <a:endParaRPr lang="en-US" sz="1400">
              <a:latin typeface="Arial"/>
              <a:cs typeface="Arial"/>
            </a:endParaRPr>
          </a:p>
          <a:p>
            <a:pPr lvl="1"/>
            <a:r>
              <a:rPr lang="en-US" sz="1400" dirty="0">
                <a:solidFill>
                  <a:schemeClr val="tx1"/>
                </a:solidFill>
                <a:latin typeface="Arial"/>
                <a:cs typeface="Arial"/>
              </a:rPr>
              <a:t>Silver award on the Leaderboard</a:t>
            </a:r>
          </a:p>
          <a:p>
            <a:pPr lvl="1"/>
            <a:r>
              <a:rPr lang="en-US" sz="1400" dirty="0">
                <a:solidFill>
                  <a:schemeClr val="tx1"/>
                </a:solidFill>
                <a:latin typeface="Arial"/>
                <a:cs typeface="Arial"/>
              </a:rPr>
              <a:t>Private Score 3.70065</a:t>
            </a:r>
          </a:p>
          <a:p>
            <a:pPr lvl="1"/>
            <a:r>
              <a:rPr lang="en-US" sz="1400" dirty="0">
                <a:solidFill>
                  <a:schemeClr val="tx1"/>
                </a:solidFill>
                <a:latin typeface="Arial"/>
                <a:cs typeface="Arial"/>
              </a:rPr>
              <a:t>Public Score 3.79125</a:t>
            </a:r>
          </a:p>
          <a:p>
            <a:pPr marL="285750" indent="-285750">
              <a:buFont typeface="Arial" panose="020F0502020204030204" pitchFamily="34" charset="0"/>
              <a:buChar char="•"/>
              <a:tabLst>
                <a:tab pos="1708150" algn="l"/>
              </a:tabLst>
            </a:pPr>
            <a:r>
              <a:rPr lang="en-US" b="1" spc="0" dirty="0">
                <a:latin typeface="Arial"/>
                <a:cs typeface="Arial"/>
              </a:rPr>
              <a:t>Feature engineering: </a:t>
            </a:r>
          </a:p>
          <a:p>
            <a:pPr lvl="1"/>
            <a:r>
              <a:rPr lang="en-US" sz="1400" dirty="0">
                <a:solidFill>
                  <a:schemeClr val="tx1"/>
                </a:solidFill>
                <a:latin typeface="Arial"/>
                <a:cs typeface="Arial"/>
              </a:rPr>
              <a:t>Created 113 features for training</a:t>
            </a:r>
            <a:endParaRPr lang="en-US" sz="1400" spc="0" dirty="0">
              <a:solidFill>
                <a:schemeClr val="tx1"/>
              </a:solidFill>
              <a:latin typeface="Arial"/>
              <a:cs typeface="Arial"/>
            </a:endParaRPr>
          </a:p>
          <a:p>
            <a:pPr marL="285750" indent="-285750">
              <a:buFont typeface="Arial" panose="020F0502020204030204" pitchFamily="34" charset="0"/>
              <a:buChar char="•"/>
              <a:tabLst>
                <a:tab pos="1708150" algn="l"/>
              </a:tabLst>
            </a:pPr>
            <a:r>
              <a:rPr lang="en-US" b="1" dirty="0">
                <a:latin typeface="Arial"/>
                <a:cs typeface="Arial"/>
              </a:rPr>
              <a:t>Models used</a:t>
            </a:r>
            <a:r>
              <a:rPr lang="en-US" dirty="0">
                <a:latin typeface="Arial"/>
                <a:cs typeface="Arial"/>
              </a:rPr>
              <a:t>:</a:t>
            </a:r>
          </a:p>
          <a:p>
            <a:pPr lvl="1"/>
            <a:r>
              <a:rPr lang="en-US" sz="1400" dirty="0" err="1">
                <a:solidFill>
                  <a:schemeClr val="tx1"/>
                </a:solidFill>
                <a:latin typeface="Arial"/>
                <a:cs typeface="Arial"/>
              </a:rPr>
              <a:t>XGBoost</a:t>
            </a:r>
            <a:r>
              <a:rPr lang="en-US" sz="1400" dirty="0">
                <a:solidFill>
                  <a:schemeClr val="tx1"/>
                </a:solidFill>
                <a:latin typeface="Arial"/>
                <a:cs typeface="Arial"/>
              </a:rPr>
              <a:t> </a:t>
            </a:r>
          </a:p>
          <a:p>
            <a:pPr lvl="1"/>
            <a:r>
              <a:rPr lang="en-US" sz="1400" dirty="0" err="1">
                <a:solidFill>
                  <a:schemeClr val="tx1"/>
                </a:solidFill>
                <a:latin typeface="Arial"/>
                <a:cs typeface="Arial"/>
              </a:rPr>
              <a:t>LightGBM</a:t>
            </a:r>
            <a:endParaRPr lang="en-US" sz="1400" dirty="0">
              <a:solidFill>
                <a:schemeClr val="tx1"/>
              </a:solidFill>
              <a:latin typeface="Arial"/>
              <a:cs typeface="Arial"/>
            </a:endParaRPr>
          </a:p>
          <a:p>
            <a:pPr lvl="1"/>
            <a:r>
              <a:rPr lang="en-US" sz="1400" dirty="0">
                <a:solidFill>
                  <a:schemeClr val="tx1"/>
                </a:solidFill>
                <a:latin typeface="Arial"/>
                <a:cs typeface="Arial"/>
              </a:rPr>
              <a:t>Average of </a:t>
            </a:r>
            <a:r>
              <a:rPr lang="en-US" sz="1400" dirty="0" err="1">
                <a:solidFill>
                  <a:schemeClr val="tx1"/>
                </a:solidFill>
                <a:latin typeface="Arial"/>
                <a:cs typeface="Arial"/>
              </a:rPr>
              <a:t>XGBoost</a:t>
            </a:r>
            <a:r>
              <a:rPr lang="en-US" sz="1400" dirty="0">
                <a:solidFill>
                  <a:schemeClr val="tx1"/>
                </a:solidFill>
                <a:latin typeface="Arial"/>
                <a:cs typeface="Arial"/>
              </a:rPr>
              <a:t> and </a:t>
            </a:r>
            <a:r>
              <a:rPr lang="en-US" sz="1400" dirty="0" err="1">
                <a:solidFill>
                  <a:schemeClr val="tx1"/>
                </a:solidFill>
                <a:latin typeface="Arial"/>
                <a:cs typeface="Arial"/>
              </a:rPr>
              <a:t>LightGBM</a:t>
            </a:r>
            <a:r>
              <a:rPr lang="en-US" sz="1400" dirty="0">
                <a:solidFill>
                  <a:schemeClr val="tx1"/>
                </a:solidFill>
                <a:latin typeface="Arial"/>
                <a:cs typeface="Arial"/>
              </a:rPr>
              <a:t> predictions</a:t>
            </a:r>
          </a:p>
          <a:p>
            <a:pPr marL="285750" indent="-285750">
              <a:buFont typeface="Arial" panose="020F0502020204030204" pitchFamily="34" charset="0"/>
              <a:buChar char="•"/>
            </a:pPr>
            <a:r>
              <a:rPr lang="en-US" b="1">
                <a:latin typeface="Arial"/>
                <a:ea typeface="+mn-lt"/>
                <a:cs typeface="+mn-lt"/>
              </a:rPr>
              <a:t>Critique points:</a:t>
            </a:r>
            <a:endParaRPr lang="en-US"/>
          </a:p>
          <a:p>
            <a:pPr lvl="1"/>
            <a:r>
              <a:rPr lang="en-US" sz="1400" dirty="0">
                <a:solidFill>
                  <a:schemeClr val="tx1"/>
                </a:solidFill>
                <a:latin typeface="Arial"/>
                <a:cs typeface="Arial"/>
              </a:rPr>
              <a:t>Extreme outliers</a:t>
            </a:r>
          </a:p>
          <a:p>
            <a:pPr lvl="1"/>
            <a:r>
              <a:rPr lang="en-US" sz="1400">
                <a:solidFill>
                  <a:schemeClr val="tx1"/>
                </a:solidFill>
                <a:latin typeface="Arial"/>
                <a:cs typeface="Arial"/>
              </a:rPr>
              <a:t>Date</a:t>
            </a:r>
            <a:r>
              <a:rPr lang="en-US" sz="1400" spc="0" dirty="0">
                <a:solidFill>
                  <a:schemeClr val="tx1"/>
                </a:solidFill>
                <a:latin typeface="Arial"/>
                <a:cs typeface="Arial"/>
              </a:rPr>
              <a:t> variables are used as numeric</a:t>
            </a:r>
            <a:endParaRPr lang="en-US" sz="1400" spc="0" dirty="0">
              <a:solidFill>
                <a:schemeClr val="tx1"/>
              </a:solidFill>
              <a:latin typeface="Arial"/>
              <a:ea typeface="+mn-lt"/>
              <a:cs typeface="+mn-lt"/>
            </a:endParaRPr>
          </a:p>
          <a:p>
            <a:pPr lvl="1"/>
            <a:r>
              <a:rPr lang="en-US" sz="1400">
                <a:solidFill>
                  <a:schemeClr val="tx1"/>
                </a:solidFill>
                <a:latin typeface="Arial"/>
                <a:cs typeface="Arial"/>
              </a:rPr>
              <a:t>Created features </a:t>
            </a:r>
            <a:r>
              <a:rPr lang="en-US" sz="1400" spc="0" dirty="0">
                <a:solidFill>
                  <a:schemeClr val="tx1"/>
                </a:solidFill>
                <a:latin typeface="Arial"/>
                <a:cs typeface="Arial"/>
              </a:rPr>
              <a:t>include infinite numbers</a:t>
            </a:r>
            <a:r>
              <a:rPr lang="en-US" sz="1400">
                <a:solidFill>
                  <a:schemeClr val="tx1"/>
                </a:solidFill>
                <a:latin typeface="Arial"/>
                <a:cs typeface="Arial"/>
              </a:rPr>
              <a:t> </a:t>
            </a:r>
            <a:endParaRPr lang="en-US" dirty="0">
              <a:solidFill>
                <a:schemeClr val="tx1"/>
              </a:solidFill>
              <a:latin typeface="Arial" panose="020B0604020202020204" pitchFamily="34" charset="0"/>
              <a:cs typeface="Arial" panose="020B0604020202020204" pitchFamily="34" charset="0"/>
            </a:endParaRPr>
          </a:p>
          <a:p>
            <a:pPr lvl="1"/>
            <a:endParaRPr lang="en-US" sz="1400" dirty="0">
              <a:solidFill>
                <a:srgbClr val="898989"/>
              </a:solidFill>
              <a:latin typeface="Arial"/>
              <a:cs typeface="Arial"/>
            </a:endParaRPr>
          </a:p>
          <a:p>
            <a:pPr marL="285750" indent="-285750">
              <a:buClr>
                <a:srgbClr val="EC7016"/>
              </a:buClr>
              <a:buFont typeface="Arial" pitchFamily="34" charset="0"/>
              <a:buChar char="•"/>
            </a:pPr>
            <a:endParaRPr lang="en-US" b="1" dirty="0">
              <a:solidFill>
                <a:srgbClr val="000000"/>
              </a:solidFill>
              <a:latin typeface="Arial"/>
              <a:cs typeface="Arial"/>
            </a:endParaRPr>
          </a:p>
          <a:p>
            <a:pPr marL="285750" indent="-285750">
              <a:buClr>
                <a:srgbClr val="EC7016"/>
              </a:buClr>
              <a:buFont typeface="Arial" pitchFamily="34" charset="0"/>
              <a:buChar char="•"/>
            </a:pPr>
            <a:endParaRPr lang="en-US" spc="0" dirty="0">
              <a:solidFill>
                <a:srgbClr val="000000"/>
              </a:solidFill>
              <a:latin typeface="Arial"/>
              <a:cs typeface="Arial"/>
            </a:endParaRPr>
          </a:p>
          <a:p>
            <a:pPr lvl="1"/>
            <a:endParaRPr lang="en-US" spc="0" dirty="0">
              <a:solidFill>
                <a:srgbClr val="898989"/>
              </a:solidFill>
              <a:latin typeface="Arial"/>
              <a:cs typeface="Arial"/>
            </a:endParaRPr>
          </a:p>
        </p:txBody>
      </p:sp>
      <p:sp>
        <p:nvSpPr>
          <p:cNvPr id="4" name="Slide Number Placeholder 3">
            <a:extLst>
              <a:ext uri="{FF2B5EF4-FFF2-40B4-BE49-F238E27FC236}">
                <a16:creationId xmlns:a16="http://schemas.microsoft.com/office/drawing/2014/main" id="{A5A73CDC-A4B7-4D3F-BC81-50842DAB1963}"/>
              </a:ext>
            </a:extLst>
          </p:cNvPr>
          <p:cNvSpPr>
            <a:spLocks noGrp="1"/>
          </p:cNvSpPr>
          <p:nvPr>
            <p:ph type="sldNum" sz="quarter" idx="12"/>
          </p:nvPr>
        </p:nvSpPr>
        <p:spPr/>
        <p:txBody>
          <a:bodyPr/>
          <a:lstStyle/>
          <a:p>
            <a:fld id="{3A98EE3D-8CD1-4C3F-BD1C-C98C9596463C}" type="slidenum">
              <a:rPr lang="en-US" smtClean="0"/>
              <a:pPr/>
              <a:t>5</a:t>
            </a:fld>
            <a:endParaRPr lang="en-US" dirty="0"/>
          </a:p>
        </p:txBody>
      </p:sp>
    </p:spTree>
    <p:extLst>
      <p:ext uri="{BB962C8B-B14F-4D97-AF65-F5344CB8AC3E}">
        <p14:creationId xmlns:p14="http://schemas.microsoft.com/office/powerpoint/2010/main" val="19440504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F953FE-259E-4AA7-8280-5C9AD6EDB753}"/>
              </a:ext>
            </a:extLst>
          </p:cNvPr>
          <p:cNvSpPr>
            <a:spLocks noGrp="1"/>
          </p:cNvSpPr>
          <p:nvPr>
            <p:ph type="title"/>
          </p:nvPr>
        </p:nvSpPr>
        <p:spPr/>
        <p:txBody>
          <a:bodyPr>
            <a:normAutofit fontScale="90000"/>
          </a:bodyPr>
          <a:lstStyle/>
          <a:p>
            <a:r>
              <a:rPr lang="en-US" dirty="0"/>
              <a:t>Our Solution</a:t>
            </a:r>
          </a:p>
        </p:txBody>
      </p:sp>
      <p:sp>
        <p:nvSpPr>
          <p:cNvPr id="3" name="Text Placeholder 2">
            <a:extLst>
              <a:ext uri="{FF2B5EF4-FFF2-40B4-BE49-F238E27FC236}">
                <a16:creationId xmlns:a16="http://schemas.microsoft.com/office/drawing/2014/main" id="{9AE9DCC7-AEE0-40ED-88F6-C2A012FE6EC1}"/>
              </a:ext>
            </a:extLst>
          </p:cNvPr>
          <p:cNvSpPr>
            <a:spLocks noGrp="1"/>
          </p:cNvSpPr>
          <p:nvPr>
            <p:ph type="body" idx="1"/>
          </p:nvPr>
        </p:nvSpPr>
        <p:spPr>
          <a:xfrm>
            <a:off x="1097280" y="1278389"/>
            <a:ext cx="10058400" cy="4879523"/>
          </a:xfrm>
        </p:spPr>
        <p:txBody>
          <a:bodyPr>
            <a:normAutofit/>
          </a:bodyPr>
          <a:lstStyle/>
          <a:p>
            <a:pPr marL="285750" indent="-285750">
              <a:buFont typeface="Arial" panose="020F0502020204030204" pitchFamily="34" charset="0"/>
              <a:buChar char="•"/>
            </a:pPr>
            <a:r>
              <a:rPr lang="en-US" sz="2000" b="1" dirty="0">
                <a:latin typeface="Arial"/>
                <a:cs typeface="Arial"/>
              </a:rPr>
              <a:t>Overview</a:t>
            </a:r>
          </a:p>
          <a:p>
            <a:pPr marL="914400" lvl="1" indent="-457200">
              <a:buFont typeface="+mj-lt"/>
              <a:buAutoNum type="arabicPeriod"/>
            </a:pPr>
            <a:r>
              <a:rPr lang="en-US" sz="2000" dirty="0">
                <a:solidFill>
                  <a:schemeClr val="tx1"/>
                </a:solidFill>
                <a:latin typeface="Arial"/>
                <a:cs typeface="Arial"/>
              </a:rPr>
              <a:t>Load files</a:t>
            </a:r>
          </a:p>
          <a:p>
            <a:pPr marL="914400" lvl="1" indent="-457200">
              <a:buFont typeface="+mj-lt"/>
              <a:buAutoNum type="arabicPeriod"/>
            </a:pPr>
            <a:r>
              <a:rPr lang="en-US" sz="2000" dirty="0">
                <a:solidFill>
                  <a:schemeClr val="tx1"/>
                </a:solidFill>
                <a:latin typeface="Arial"/>
                <a:cs typeface="Arial"/>
              </a:rPr>
              <a:t>Sample down randomly (to 10%)</a:t>
            </a:r>
          </a:p>
          <a:p>
            <a:pPr marL="914400" lvl="1" indent="-457200">
              <a:buFont typeface="+mj-lt"/>
              <a:buAutoNum type="arabicPeriod"/>
            </a:pPr>
            <a:r>
              <a:rPr lang="en-US" sz="2000" dirty="0">
                <a:solidFill>
                  <a:schemeClr val="tx1"/>
                </a:solidFill>
                <a:latin typeface="Arial"/>
                <a:cs typeface="Arial"/>
              </a:rPr>
              <a:t>Remove outliers (filter(train, target &gt; (-30)))</a:t>
            </a:r>
          </a:p>
          <a:p>
            <a:pPr marL="914400" lvl="1" indent="-457200">
              <a:buFont typeface="+mj-lt"/>
              <a:buAutoNum type="arabicPeriod"/>
            </a:pPr>
            <a:r>
              <a:rPr lang="en-US" sz="2000" dirty="0">
                <a:solidFill>
                  <a:schemeClr val="tx1"/>
                </a:solidFill>
                <a:latin typeface="Arial"/>
                <a:cs typeface="Arial"/>
              </a:rPr>
              <a:t>Feature engineering</a:t>
            </a:r>
          </a:p>
          <a:p>
            <a:pPr marL="1371600" lvl="2" indent="-457200">
              <a:buFont typeface="Wingdings" panose="05000000000000000000" pitchFamily="2" charset="2"/>
              <a:buChar char="§"/>
            </a:pPr>
            <a:r>
              <a:rPr lang="en-US" sz="1800" dirty="0">
                <a:solidFill>
                  <a:schemeClr val="tx1"/>
                </a:solidFill>
                <a:latin typeface="Arial"/>
                <a:cs typeface="Arial"/>
              </a:rPr>
              <a:t>Transaction data (historical / new)</a:t>
            </a:r>
          </a:p>
          <a:p>
            <a:pPr marL="1371600" lvl="2" indent="-457200">
              <a:buFont typeface="Wingdings" panose="05000000000000000000" pitchFamily="2" charset="2"/>
              <a:buChar char="§"/>
            </a:pPr>
            <a:r>
              <a:rPr lang="en-US" sz="1800" dirty="0">
                <a:solidFill>
                  <a:schemeClr val="tx1"/>
                </a:solidFill>
                <a:latin typeface="Arial"/>
                <a:cs typeface="Arial"/>
              </a:rPr>
              <a:t>Merchants data</a:t>
            </a:r>
          </a:p>
          <a:p>
            <a:pPr marL="1371600" lvl="2" indent="-457200">
              <a:buFont typeface="Wingdings" panose="05000000000000000000" pitchFamily="2" charset="2"/>
              <a:buChar char="§"/>
            </a:pPr>
            <a:r>
              <a:rPr lang="en-US" sz="1800" dirty="0">
                <a:solidFill>
                  <a:schemeClr val="tx1"/>
                </a:solidFill>
                <a:latin typeface="Arial"/>
                <a:cs typeface="Arial"/>
              </a:rPr>
              <a:t>Training data</a:t>
            </a:r>
          </a:p>
          <a:p>
            <a:pPr marL="914400" lvl="1" indent="-457200">
              <a:buFont typeface="+mj-lt"/>
              <a:buAutoNum type="arabicPeriod"/>
            </a:pPr>
            <a:r>
              <a:rPr lang="en-US" sz="2000" dirty="0">
                <a:solidFill>
                  <a:schemeClr val="tx1"/>
                </a:solidFill>
                <a:latin typeface="Arial"/>
                <a:cs typeface="Arial"/>
              </a:rPr>
              <a:t>Split data into training / test subsets</a:t>
            </a:r>
          </a:p>
          <a:p>
            <a:pPr marL="914400" lvl="1" indent="-457200">
              <a:buFont typeface="+mj-lt"/>
              <a:buAutoNum type="arabicPeriod"/>
            </a:pPr>
            <a:r>
              <a:rPr lang="en-US" sz="2000" dirty="0">
                <a:solidFill>
                  <a:schemeClr val="tx1"/>
                </a:solidFill>
                <a:latin typeface="Arial"/>
                <a:cs typeface="Arial"/>
              </a:rPr>
              <a:t>Training models</a:t>
            </a:r>
          </a:p>
          <a:p>
            <a:pPr marL="1371600" lvl="2" indent="-457200">
              <a:buFont typeface="Wingdings" panose="05000000000000000000" pitchFamily="2" charset="2"/>
              <a:buChar char="§"/>
            </a:pPr>
            <a:r>
              <a:rPr lang="en-US" sz="1800" dirty="0" err="1">
                <a:solidFill>
                  <a:schemeClr val="tx1"/>
                </a:solidFill>
                <a:latin typeface="Arial"/>
                <a:cs typeface="Arial"/>
              </a:rPr>
              <a:t>XGBoost</a:t>
            </a:r>
            <a:r>
              <a:rPr lang="en-US" sz="1800" dirty="0">
                <a:solidFill>
                  <a:schemeClr val="tx1"/>
                </a:solidFill>
                <a:latin typeface="Arial"/>
                <a:cs typeface="Arial"/>
              </a:rPr>
              <a:t> with all 111 features</a:t>
            </a:r>
          </a:p>
          <a:p>
            <a:pPr marL="1371600" lvl="2" indent="-457200">
              <a:buFont typeface="Wingdings" panose="05000000000000000000" pitchFamily="2" charset="2"/>
              <a:buChar char="§"/>
            </a:pPr>
            <a:r>
              <a:rPr lang="en-US" sz="1800" dirty="0" err="1">
                <a:solidFill>
                  <a:schemeClr val="tx1"/>
                </a:solidFill>
                <a:latin typeface="Arial"/>
                <a:cs typeface="Arial"/>
              </a:rPr>
              <a:t>XGBoost</a:t>
            </a:r>
            <a:r>
              <a:rPr lang="en-US" sz="1800" dirty="0">
                <a:solidFill>
                  <a:schemeClr val="tx1"/>
                </a:solidFill>
                <a:latin typeface="Arial"/>
                <a:cs typeface="Arial"/>
              </a:rPr>
              <a:t> with selected 20 features</a:t>
            </a:r>
          </a:p>
          <a:p>
            <a:pPr marL="1371600" lvl="2" indent="-457200">
              <a:buFont typeface="Wingdings" panose="05000000000000000000" pitchFamily="2" charset="2"/>
              <a:buChar char="§"/>
            </a:pPr>
            <a:r>
              <a:rPr lang="en-US" sz="1800" dirty="0">
                <a:solidFill>
                  <a:schemeClr val="tx1"/>
                </a:solidFill>
                <a:latin typeface="Arial"/>
                <a:cs typeface="Arial"/>
              </a:rPr>
              <a:t>Lasso with 111 features</a:t>
            </a:r>
          </a:p>
          <a:p>
            <a:pPr marL="1371600" lvl="2" indent="-457200">
              <a:buFont typeface="Arial" panose="020B0604020202020204" pitchFamily="34" charset="0"/>
              <a:buChar char="•"/>
            </a:pPr>
            <a:endParaRPr lang="en-US" sz="1800" dirty="0">
              <a:solidFill>
                <a:schemeClr val="tx1"/>
              </a:solidFill>
              <a:latin typeface="Arial"/>
              <a:cs typeface="Arial"/>
            </a:endParaRPr>
          </a:p>
        </p:txBody>
      </p:sp>
      <p:sp>
        <p:nvSpPr>
          <p:cNvPr id="4" name="Slide Number Placeholder 3">
            <a:extLst>
              <a:ext uri="{FF2B5EF4-FFF2-40B4-BE49-F238E27FC236}">
                <a16:creationId xmlns:a16="http://schemas.microsoft.com/office/drawing/2014/main" id="{A5A73CDC-A4B7-4D3F-BC81-50842DAB1963}"/>
              </a:ext>
            </a:extLst>
          </p:cNvPr>
          <p:cNvSpPr>
            <a:spLocks noGrp="1"/>
          </p:cNvSpPr>
          <p:nvPr>
            <p:ph type="sldNum" sz="quarter" idx="12"/>
          </p:nvPr>
        </p:nvSpPr>
        <p:spPr/>
        <p:txBody>
          <a:bodyPr/>
          <a:lstStyle/>
          <a:p>
            <a:fld id="{3A98EE3D-8CD1-4C3F-BD1C-C98C9596463C}" type="slidenum">
              <a:rPr lang="en-US" smtClean="0"/>
              <a:pPr/>
              <a:t>6</a:t>
            </a:fld>
            <a:endParaRPr lang="en-US" dirty="0"/>
          </a:p>
        </p:txBody>
      </p:sp>
      <p:pic>
        <p:nvPicPr>
          <p:cNvPr id="5" name="Picture 4">
            <a:extLst>
              <a:ext uri="{FF2B5EF4-FFF2-40B4-BE49-F238E27FC236}">
                <a16:creationId xmlns:a16="http://schemas.microsoft.com/office/drawing/2014/main" id="{481A91BC-BBEE-438F-BBFE-0F3FEE2FA8F6}"/>
              </a:ext>
            </a:extLst>
          </p:cNvPr>
          <p:cNvPicPr>
            <a:picLocks noChangeAspect="1"/>
          </p:cNvPicPr>
          <p:nvPr/>
        </p:nvPicPr>
        <p:blipFill>
          <a:blip r:embed="rId3"/>
          <a:stretch>
            <a:fillRect/>
          </a:stretch>
        </p:blipFill>
        <p:spPr>
          <a:xfrm>
            <a:off x="7145386" y="1283869"/>
            <a:ext cx="4181095" cy="3883186"/>
          </a:xfrm>
          <a:prstGeom prst="rect">
            <a:avLst/>
          </a:prstGeom>
        </p:spPr>
      </p:pic>
    </p:spTree>
    <p:extLst>
      <p:ext uri="{BB962C8B-B14F-4D97-AF65-F5344CB8AC3E}">
        <p14:creationId xmlns:p14="http://schemas.microsoft.com/office/powerpoint/2010/main" val="37128949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F953FE-259E-4AA7-8280-5C9AD6EDB753}"/>
              </a:ext>
            </a:extLst>
          </p:cNvPr>
          <p:cNvSpPr>
            <a:spLocks noGrp="1"/>
          </p:cNvSpPr>
          <p:nvPr>
            <p:ph type="title"/>
          </p:nvPr>
        </p:nvSpPr>
        <p:spPr/>
        <p:txBody>
          <a:bodyPr>
            <a:normAutofit fontScale="90000"/>
          </a:bodyPr>
          <a:lstStyle/>
          <a:p>
            <a:r>
              <a:rPr lang="en-US" dirty="0"/>
              <a:t>Results</a:t>
            </a:r>
          </a:p>
        </p:txBody>
      </p:sp>
      <p:sp>
        <p:nvSpPr>
          <p:cNvPr id="3" name="Text Placeholder 2">
            <a:extLst>
              <a:ext uri="{FF2B5EF4-FFF2-40B4-BE49-F238E27FC236}">
                <a16:creationId xmlns:a16="http://schemas.microsoft.com/office/drawing/2014/main" id="{9AE9DCC7-AEE0-40ED-88F6-C2A012FE6EC1}"/>
              </a:ext>
            </a:extLst>
          </p:cNvPr>
          <p:cNvSpPr>
            <a:spLocks noGrp="1"/>
          </p:cNvSpPr>
          <p:nvPr>
            <p:ph type="body" idx="1"/>
          </p:nvPr>
        </p:nvSpPr>
        <p:spPr/>
        <p:txBody>
          <a:bodyPr/>
          <a:lstStyle/>
          <a:p>
            <a:pPr>
              <a:buClr>
                <a:srgbClr val="EC7016"/>
              </a:buClr>
            </a:pPr>
            <a:endParaRPr lang="en-US" dirty="0">
              <a:solidFill>
                <a:srgbClr val="000000"/>
              </a:solidFill>
              <a:latin typeface="Arial"/>
              <a:cs typeface="Arial"/>
            </a:endParaRPr>
          </a:p>
          <a:p>
            <a:pPr marL="285750" indent="-285750">
              <a:buFont typeface="Arial" panose="020F0502020204030204" pitchFamily="34" charset="0"/>
              <a:buChar char="•"/>
            </a:pPr>
            <a:endParaRPr lang="en-US" dirty="0">
              <a:solidFill>
                <a:srgbClr val="000000"/>
              </a:solidFill>
              <a:latin typeface="Arial"/>
              <a:cs typeface="Arial"/>
            </a:endParaRPr>
          </a:p>
        </p:txBody>
      </p:sp>
      <p:sp>
        <p:nvSpPr>
          <p:cNvPr id="4" name="Slide Number Placeholder 3">
            <a:extLst>
              <a:ext uri="{FF2B5EF4-FFF2-40B4-BE49-F238E27FC236}">
                <a16:creationId xmlns:a16="http://schemas.microsoft.com/office/drawing/2014/main" id="{A5A73CDC-A4B7-4D3F-BC81-50842DAB1963}"/>
              </a:ext>
            </a:extLst>
          </p:cNvPr>
          <p:cNvSpPr>
            <a:spLocks noGrp="1"/>
          </p:cNvSpPr>
          <p:nvPr>
            <p:ph type="sldNum" sz="quarter" idx="12"/>
          </p:nvPr>
        </p:nvSpPr>
        <p:spPr/>
        <p:txBody>
          <a:bodyPr/>
          <a:lstStyle/>
          <a:p>
            <a:fld id="{3A98EE3D-8CD1-4C3F-BD1C-C98C9596463C}" type="slidenum">
              <a:rPr lang="en-US" smtClean="0"/>
              <a:pPr/>
              <a:t>7</a:t>
            </a:fld>
            <a:endParaRPr lang="en-US" dirty="0"/>
          </a:p>
        </p:txBody>
      </p:sp>
      <p:graphicFrame>
        <p:nvGraphicFramePr>
          <p:cNvPr id="5" name="Table 5">
            <a:extLst>
              <a:ext uri="{FF2B5EF4-FFF2-40B4-BE49-F238E27FC236}">
                <a16:creationId xmlns:a16="http://schemas.microsoft.com/office/drawing/2014/main" id="{818F3CB6-0653-4BC0-86E9-ACBD542CBD66}"/>
              </a:ext>
            </a:extLst>
          </p:cNvPr>
          <p:cNvGraphicFramePr>
            <a:graphicFrameLocks noGrp="1"/>
          </p:cNvGraphicFramePr>
          <p:nvPr>
            <p:extLst>
              <p:ext uri="{D42A27DB-BD31-4B8C-83A1-F6EECF244321}">
                <p14:modId xmlns:p14="http://schemas.microsoft.com/office/powerpoint/2010/main" val="4080942282"/>
              </p:ext>
            </p:extLst>
          </p:nvPr>
        </p:nvGraphicFramePr>
        <p:xfrm>
          <a:off x="895780" y="949577"/>
          <a:ext cx="10435154" cy="2194076"/>
        </p:xfrm>
        <a:graphic>
          <a:graphicData uri="http://schemas.openxmlformats.org/drawingml/2006/table">
            <a:tbl>
              <a:tblPr firstRow="1" bandRow="1">
                <a:tableStyleId>{5940675A-B579-460E-94D1-54222C63F5DA}</a:tableStyleId>
              </a:tblPr>
              <a:tblGrid>
                <a:gridCol w="1618938">
                  <a:extLst>
                    <a:ext uri="{9D8B030D-6E8A-4147-A177-3AD203B41FA5}">
                      <a16:colId xmlns:a16="http://schemas.microsoft.com/office/drawing/2014/main" val="936327189"/>
                    </a:ext>
                  </a:extLst>
                </a:gridCol>
                <a:gridCol w="2204054">
                  <a:extLst>
                    <a:ext uri="{9D8B030D-6E8A-4147-A177-3AD203B41FA5}">
                      <a16:colId xmlns:a16="http://schemas.microsoft.com/office/drawing/2014/main" val="1753792509"/>
                    </a:ext>
                  </a:extLst>
                </a:gridCol>
                <a:gridCol w="2204054">
                  <a:extLst>
                    <a:ext uri="{9D8B030D-6E8A-4147-A177-3AD203B41FA5}">
                      <a16:colId xmlns:a16="http://schemas.microsoft.com/office/drawing/2014/main" val="2524554424"/>
                    </a:ext>
                  </a:extLst>
                </a:gridCol>
                <a:gridCol w="2204054">
                  <a:extLst>
                    <a:ext uri="{9D8B030D-6E8A-4147-A177-3AD203B41FA5}">
                      <a16:colId xmlns:a16="http://schemas.microsoft.com/office/drawing/2014/main" val="3250202118"/>
                    </a:ext>
                  </a:extLst>
                </a:gridCol>
                <a:gridCol w="2204054">
                  <a:extLst>
                    <a:ext uri="{9D8B030D-6E8A-4147-A177-3AD203B41FA5}">
                      <a16:colId xmlns:a16="http://schemas.microsoft.com/office/drawing/2014/main" val="2298544617"/>
                    </a:ext>
                  </a:extLst>
                </a:gridCol>
              </a:tblGrid>
              <a:tr h="344211">
                <a:tc>
                  <a:txBody>
                    <a:bodyPr/>
                    <a:lstStyle/>
                    <a:p>
                      <a:endParaRPr 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Original Submission</a:t>
                      </a:r>
                    </a:p>
                  </a:txBody>
                  <a:tcPr anchor="ctr"/>
                </a:tc>
                <a:tc gridSpan="3">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Team 11</a:t>
                      </a:r>
                    </a:p>
                  </a:txBody>
                  <a:tcPr anchor="ctr"/>
                </a:tc>
                <a:tc hMerge="1">
                  <a:txBody>
                    <a:bodyPr/>
                    <a:lstStyle/>
                    <a:p>
                      <a:endParaRPr lang="en-US" dirty="0"/>
                    </a:p>
                  </a:txBody>
                  <a:tcPr/>
                </a:tc>
                <a:tc hMerge="1">
                  <a:txBody>
                    <a:bodyPr/>
                    <a:lstStyle/>
                    <a:p>
                      <a:endParaRPr lang="en-US" dirty="0"/>
                    </a:p>
                  </a:txBody>
                  <a:tcPr/>
                </a:tc>
                <a:extLst>
                  <a:ext uri="{0D108BD9-81ED-4DB2-BD59-A6C34878D82A}">
                    <a16:rowId xmlns:a16="http://schemas.microsoft.com/office/drawing/2014/main" val="426784255"/>
                  </a:ext>
                </a:extLst>
              </a:tr>
              <a:tr h="594118">
                <a:tc>
                  <a:txBody>
                    <a:bodyPr/>
                    <a:lstStyle/>
                    <a:p>
                      <a:endParaRPr lang="en-US" dirty="0"/>
                    </a:p>
                  </a:txBody>
                  <a:tcPr/>
                </a:tc>
                <a:tc>
                  <a:txBody>
                    <a:bodyPr/>
                    <a:lstStyle/>
                    <a:p>
                      <a:pPr algn="ctr"/>
                      <a:r>
                        <a:rPr lang="en-US" dirty="0" err="1"/>
                        <a:t>XGBoost</a:t>
                      </a:r>
                      <a:r>
                        <a:rPr lang="en-US" dirty="0"/>
                        <a:t> </a:t>
                      </a:r>
                    </a:p>
                  </a:txBody>
                  <a:tcPr anchor="ctr"/>
                </a:tc>
                <a:tc>
                  <a:txBody>
                    <a:bodyPr/>
                    <a:lstStyle/>
                    <a:p>
                      <a:pPr algn="ctr"/>
                      <a:r>
                        <a:rPr lang="en-US" dirty="0" err="1"/>
                        <a:t>XGBoost</a:t>
                      </a:r>
                      <a:endParaRPr lang="en-US" dirty="0"/>
                    </a:p>
                  </a:txBody>
                  <a:tcPr anchor="ctr"/>
                </a:tc>
                <a:tc>
                  <a:txBody>
                    <a:bodyPr/>
                    <a:lstStyle/>
                    <a:p>
                      <a:pPr algn="ctr"/>
                      <a:r>
                        <a:rPr lang="en-US" dirty="0" err="1"/>
                        <a:t>XGBoost</a:t>
                      </a:r>
                      <a:r>
                        <a:rPr lang="en-US" dirty="0"/>
                        <a:t> with selected 20 features</a:t>
                      </a:r>
                    </a:p>
                  </a:txBody>
                  <a:tcPr anchor="ctr"/>
                </a:tc>
                <a:tc>
                  <a:txBody>
                    <a:bodyPr/>
                    <a:lstStyle/>
                    <a:p>
                      <a:pPr algn="ctr"/>
                      <a:r>
                        <a:rPr lang="en-US" dirty="0"/>
                        <a:t>Lasso</a:t>
                      </a:r>
                    </a:p>
                  </a:txBody>
                  <a:tcPr anchor="ctr"/>
                </a:tc>
                <a:extLst>
                  <a:ext uri="{0D108BD9-81ED-4DB2-BD59-A6C34878D82A}">
                    <a16:rowId xmlns:a16="http://schemas.microsoft.com/office/drawing/2014/main" val="499508181"/>
                  </a:ext>
                </a:extLst>
              </a:tr>
              <a:tr h="594118">
                <a:tc>
                  <a:txBody>
                    <a:bodyPr/>
                    <a:lstStyle/>
                    <a:p>
                      <a:pPr algn="ctr"/>
                      <a:r>
                        <a:rPr lang="en-US" dirty="0"/>
                        <a:t>Train RMSE</a:t>
                      </a:r>
                    </a:p>
                  </a:txBody>
                  <a:tcPr anchor="ctr"/>
                </a:tc>
                <a:tc>
                  <a:txBody>
                    <a:bodyPr/>
                    <a:lstStyle/>
                    <a:p>
                      <a:pPr algn="ctr"/>
                      <a:r>
                        <a:rPr lang="en-US" dirty="0"/>
                        <a:t>3.527710 </a:t>
                      </a:r>
                    </a:p>
                  </a:txBody>
                  <a:tcPr anchor="ctr"/>
                </a:tc>
                <a:tc>
                  <a:txBody>
                    <a:bodyPr/>
                    <a:lstStyle/>
                    <a:p>
                      <a:pPr algn="ctr"/>
                      <a:r>
                        <a:rPr lang="en-US" dirty="0"/>
                        <a:t>1.610478 </a:t>
                      </a:r>
                    </a:p>
                  </a:txBody>
                  <a:tcPr anchor="ctr"/>
                </a:tc>
                <a:tc>
                  <a:txBody>
                    <a:bodyPr/>
                    <a:lstStyle/>
                    <a:p>
                      <a:pPr algn="ctr"/>
                      <a:r>
                        <a:rPr lang="en-US" dirty="0"/>
                        <a:t>1.630570</a:t>
                      </a:r>
                    </a:p>
                  </a:txBody>
                  <a:tcPr anchor="ctr"/>
                </a:tc>
                <a:tc>
                  <a:txBody>
                    <a:bodyPr/>
                    <a:lstStyle/>
                    <a:p>
                      <a:pPr algn="ctr"/>
                      <a:r>
                        <a:rPr lang="en-US" dirty="0"/>
                        <a:t>1.693817</a:t>
                      </a:r>
                    </a:p>
                  </a:txBody>
                  <a:tcPr anchor="ctr"/>
                </a:tc>
                <a:extLst>
                  <a:ext uri="{0D108BD9-81ED-4DB2-BD59-A6C34878D82A}">
                    <a16:rowId xmlns:a16="http://schemas.microsoft.com/office/drawing/2014/main" val="1704891088"/>
                  </a:ext>
                </a:extLst>
              </a:tr>
              <a:tr h="594118">
                <a:tc>
                  <a:txBody>
                    <a:bodyPr/>
                    <a:lstStyle/>
                    <a:p>
                      <a:pPr algn="ctr"/>
                      <a:r>
                        <a:rPr lang="en-US" dirty="0"/>
                        <a:t>Test RMSE</a:t>
                      </a:r>
                    </a:p>
                  </a:txBody>
                  <a:tcPr anchor="ctr"/>
                </a:tc>
                <a:tc>
                  <a:txBody>
                    <a:bodyPr/>
                    <a:lstStyle/>
                    <a:p>
                      <a:pPr algn="ctr"/>
                      <a:r>
                        <a:rPr lang="en-US" dirty="0"/>
                        <a:t>3.52801</a:t>
                      </a:r>
                    </a:p>
                  </a:txBody>
                  <a:tcPr anchor="ctr"/>
                </a:tc>
                <a:tc>
                  <a:txBody>
                    <a:bodyPr/>
                    <a:lstStyle/>
                    <a:p>
                      <a:pPr algn="ctr"/>
                      <a:r>
                        <a:rPr lang="en-US" dirty="0"/>
                        <a:t>1.620377</a:t>
                      </a:r>
                    </a:p>
                  </a:txBody>
                  <a:tcPr anchor="ctr"/>
                </a:tc>
                <a:tc>
                  <a:txBody>
                    <a:bodyPr/>
                    <a:lstStyle/>
                    <a:p>
                      <a:pPr algn="ctr"/>
                      <a:r>
                        <a:rPr lang="en-US" dirty="0"/>
                        <a:t>1.639819</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1.697944</a:t>
                      </a:r>
                    </a:p>
                  </a:txBody>
                  <a:tcPr anchor="ctr"/>
                </a:tc>
                <a:extLst>
                  <a:ext uri="{0D108BD9-81ED-4DB2-BD59-A6C34878D82A}">
                    <a16:rowId xmlns:a16="http://schemas.microsoft.com/office/drawing/2014/main" val="2796633024"/>
                  </a:ext>
                </a:extLst>
              </a:tr>
            </a:tbl>
          </a:graphicData>
        </a:graphic>
      </p:graphicFrame>
      <p:pic>
        <p:nvPicPr>
          <p:cNvPr id="7" name="Picture 6">
            <a:extLst>
              <a:ext uri="{FF2B5EF4-FFF2-40B4-BE49-F238E27FC236}">
                <a16:creationId xmlns:a16="http://schemas.microsoft.com/office/drawing/2014/main" id="{92B5B031-6D19-4DA9-BA98-03E567EB8F54}"/>
              </a:ext>
            </a:extLst>
          </p:cNvPr>
          <p:cNvPicPr>
            <a:picLocks noChangeAspect="1"/>
          </p:cNvPicPr>
          <p:nvPr/>
        </p:nvPicPr>
        <p:blipFill>
          <a:blip r:embed="rId3"/>
          <a:stretch>
            <a:fillRect/>
          </a:stretch>
        </p:blipFill>
        <p:spPr>
          <a:xfrm>
            <a:off x="1767448" y="3542415"/>
            <a:ext cx="4103219" cy="2525876"/>
          </a:xfrm>
          <a:prstGeom prst="rect">
            <a:avLst/>
          </a:prstGeom>
        </p:spPr>
      </p:pic>
      <p:pic>
        <p:nvPicPr>
          <p:cNvPr id="8" name="Picture 7">
            <a:extLst>
              <a:ext uri="{FF2B5EF4-FFF2-40B4-BE49-F238E27FC236}">
                <a16:creationId xmlns:a16="http://schemas.microsoft.com/office/drawing/2014/main" id="{77447452-1359-40C6-87AD-58FF7847A13A}"/>
              </a:ext>
            </a:extLst>
          </p:cNvPr>
          <p:cNvPicPr>
            <a:picLocks noChangeAspect="1"/>
          </p:cNvPicPr>
          <p:nvPr/>
        </p:nvPicPr>
        <p:blipFill>
          <a:blip r:embed="rId4"/>
          <a:stretch>
            <a:fillRect/>
          </a:stretch>
        </p:blipFill>
        <p:spPr>
          <a:xfrm>
            <a:off x="6189536" y="3569470"/>
            <a:ext cx="4235017" cy="2565783"/>
          </a:xfrm>
          <a:prstGeom prst="rect">
            <a:avLst/>
          </a:prstGeom>
        </p:spPr>
      </p:pic>
      <p:sp>
        <p:nvSpPr>
          <p:cNvPr id="11" name="TextBox 10">
            <a:extLst>
              <a:ext uri="{FF2B5EF4-FFF2-40B4-BE49-F238E27FC236}">
                <a16:creationId xmlns:a16="http://schemas.microsoft.com/office/drawing/2014/main" id="{9ED4988E-6E75-4E22-84B5-6FCCA8EB8210}"/>
              </a:ext>
            </a:extLst>
          </p:cNvPr>
          <p:cNvSpPr txBox="1"/>
          <p:nvPr/>
        </p:nvSpPr>
        <p:spPr>
          <a:xfrm>
            <a:off x="3323213" y="3212725"/>
            <a:ext cx="5796742" cy="369332"/>
          </a:xfrm>
          <a:prstGeom prst="rect">
            <a:avLst/>
          </a:prstGeom>
          <a:noFill/>
        </p:spPr>
        <p:txBody>
          <a:bodyPr wrap="square" rtlCol="0">
            <a:spAutoFit/>
          </a:bodyPr>
          <a:lstStyle/>
          <a:p>
            <a:pPr algn="ctr"/>
            <a:r>
              <a:rPr lang="en-US" dirty="0"/>
              <a:t>Actual loyalty score vs predicted loyalty score</a:t>
            </a:r>
          </a:p>
        </p:txBody>
      </p:sp>
      <p:sp>
        <p:nvSpPr>
          <p:cNvPr id="12" name="TextBox 11">
            <a:extLst>
              <a:ext uri="{FF2B5EF4-FFF2-40B4-BE49-F238E27FC236}">
                <a16:creationId xmlns:a16="http://schemas.microsoft.com/office/drawing/2014/main" id="{AD14EFB9-EEE6-4CAF-ABA1-B580524CD0BB}"/>
              </a:ext>
            </a:extLst>
          </p:cNvPr>
          <p:cNvSpPr txBox="1"/>
          <p:nvPr/>
        </p:nvSpPr>
        <p:spPr>
          <a:xfrm>
            <a:off x="2294313" y="6028649"/>
            <a:ext cx="3325091" cy="369332"/>
          </a:xfrm>
          <a:prstGeom prst="rect">
            <a:avLst/>
          </a:prstGeom>
          <a:noFill/>
        </p:spPr>
        <p:txBody>
          <a:bodyPr wrap="square" rtlCol="0">
            <a:spAutoFit/>
          </a:bodyPr>
          <a:lstStyle/>
          <a:p>
            <a:pPr algn="ctr"/>
            <a:r>
              <a:rPr lang="en-US" dirty="0"/>
              <a:t>Original Submission [</a:t>
            </a:r>
            <a:r>
              <a:rPr lang="en-US" dirty="0" err="1"/>
              <a:t>XGBoost</a:t>
            </a:r>
            <a:r>
              <a:rPr lang="en-US" dirty="0"/>
              <a:t>]</a:t>
            </a:r>
          </a:p>
        </p:txBody>
      </p:sp>
      <p:sp>
        <p:nvSpPr>
          <p:cNvPr id="13" name="TextBox 12">
            <a:extLst>
              <a:ext uri="{FF2B5EF4-FFF2-40B4-BE49-F238E27FC236}">
                <a16:creationId xmlns:a16="http://schemas.microsoft.com/office/drawing/2014/main" id="{4BE8C818-6D75-430E-9686-EBB721AD6634}"/>
              </a:ext>
            </a:extLst>
          </p:cNvPr>
          <p:cNvSpPr txBox="1"/>
          <p:nvPr/>
        </p:nvSpPr>
        <p:spPr>
          <a:xfrm>
            <a:off x="7063886" y="6018878"/>
            <a:ext cx="3325091" cy="369332"/>
          </a:xfrm>
          <a:prstGeom prst="rect">
            <a:avLst/>
          </a:prstGeom>
          <a:noFill/>
        </p:spPr>
        <p:txBody>
          <a:bodyPr wrap="square" rtlCol="0">
            <a:spAutoFit/>
          </a:bodyPr>
          <a:lstStyle/>
          <a:p>
            <a:pPr algn="ctr"/>
            <a:r>
              <a:rPr lang="en-US" dirty="0"/>
              <a:t>Team 11 [</a:t>
            </a:r>
            <a:r>
              <a:rPr lang="en-US" dirty="0" err="1"/>
              <a:t>XGBoost</a:t>
            </a:r>
            <a:r>
              <a:rPr lang="en-US" dirty="0"/>
              <a:t>]</a:t>
            </a:r>
          </a:p>
        </p:txBody>
      </p:sp>
    </p:spTree>
    <p:extLst>
      <p:ext uri="{BB962C8B-B14F-4D97-AF65-F5344CB8AC3E}">
        <p14:creationId xmlns:p14="http://schemas.microsoft.com/office/powerpoint/2010/main" val="14722192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A9D19E-CCB4-4BBE-A6E8-9D2F6FC57386}"/>
              </a:ext>
            </a:extLst>
          </p:cNvPr>
          <p:cNvSpPr>
            <a:spLocks noGrp="1"/>
          </p:cNvSpPr>
          <p:nvPr>
            <p:ph type="title"/>
          </p:nvPr>
        </p:nvSpPr>
        <p:spPr/>
        <p:txBody>
          <a:bodyPr>
            <a:normAutofit fontScale="90000"/>
          </a:bodyPr>
          <a:lstStyle/>
          <a:p>
            <a:r>
              <a:rPr lang="en-US" dirty="0"/>
              <a:t>Conclusion</a:t>
            </a:r>
          </a:p>
        </p:txBody>
      </p:sp>
      <p:sp>
        <p:nvSpPr>
          <p:cNvPr id="3" name="Text Placeholder 2">
            <a:extLst>
              <a:ext uri="{FF2B5EF4-FFF2-40B4-BE49-F238E27FC236}">
                <a16:creationId xmlns:a16="http://schemas.microsoft.com/office/drawing/2014/main" id="{464434B7-3E4F-4240-9020-C008777C3DFC}"/>
              </a:ext>
            </a:extLst>
          </p:cNvPr>
          <p:cNvSpPr>
            <a:spLocks noGrp="1"/>
          </p:cNvSpPr>
          <p:nvPr>
            <p:ph type="body" idx="1"/>
          </p:nvPr>
        </p:nvSpPr>
        <p:spPr/>
        <p:txBody>
          <a:bodyPr/>
          <a:lstStyle/>
          <a:p>
            <a:pPr marL="342900" indent="-342900">
              <a:lnSpc>
                <a:spcPct val="200000"/>
              </a:lnSpc>
              <a:buFont typeface="Arial" panose="020F0502020204030204" pitchFamily="34" charset="0"/>
              <a:buChar char="•"/>
            </a:pPr>
            <a:r>
              <a:rPr lang="en-US" dirty="0">
                <a:latin typeface="Arial"/>
                <a:cs typeface="Arial"/>
              </a:rPr>
              <a:t>Accuracy scores</a:t>
            </a:r>
            <a:endParaRPr lang="en-US" dirty="0"/>
          </a:p>
          <a:p>
            <a:pPr marL="342900" indent="-342900">
              <a:lnSpc>
                <a:spcPct val="200000"/>
              </a:lnSpc>
              <a:spcBef>
                <a:spcPts val="0"/>
              </a:spcBef>
              <a:spcAft>
                <a:spcPts val="0"/>
              </a:spcAft>
              <a:buFont typeface="Arial" panose="020F0502020204030204" pitchFamily="34" charset="0"/>
              <a:buChar char="•"/>
            </a:pPr>
            <a:r>
              <a:rPr lang="en-US" dirty="0">
                <a:latin typeface="Arial"/>
                <a:cs typeface="Arial"/>
              </a:rPr>
              <a:t>Model Superiority</a:t>
            </a:r>
          </a:p>
          <a:p>
            <a:pPr marL="342900" indent="-342900">
              <a:lnSpc>
                <a:spcPct val="200000"/>
              </a:lnSpc>
              <a:spcBef>
                <a:spcPts val="0"/>
              </a:spcBef>
              <a:spcAft>
                <a:spcPts val="0"/>
              </a:spcAft>
              <a:buFont typeface="Arial" panose="020F0502020204030204" pitchFamily="34" charset="0"/>
              <a:buChar char="•"/>
            </a:pPr>
            <a:r>
              <a:rPr lang="en-US" dirty="0">
                <a:latin typeface="Arial"/>
                <a:cs typeface="Arial"/>
              </a:rPr>
              <a:t>Diverse Applications</a:t>
            </a:r>
          </a:p>
          <a:p>
            <a:pPr marL="342900" indent="-342900">
              <a:lnSpc>
                <a:spcPct val="200000"/>
              </a:lnSpc>
              <a:spcBef>
                <a:spcPts val="0"/>
              </a:spcBef>
              <a:spcAft>
                <a:spcPts val="0"/>
              </a:spcAft>
              <a:buFont typeface="Arial" panose="020F0502020204030204" pitchFamily="34" charset="0"/>
              <a:buChar char="•"/>
            </a:pPr>
            <a:r>
              <a:rPr lang="en-US" dirty="0">
                <a:latin typeface="Arial"/>
                <a:cs typeface="Arial"/>
              </a:rPr>
              <a:t>Data exploration and future use</a:t>
            </a:r>
          </a:p>
          <a:p>
            <a:pPr marL="342900" indent="-342900">
              <a:lnSpc>
                <a:spcPct val="200000"/>
              </a:lnSpc>
              <a:buFont typeface="Arial" panose="020F0502020204030204" pitchFamily="34" charset="0"/>
              <a:buChar char="•"/>
            </a:pPr>
            <a:endParaRPr lang="en-US" dirty="0"/>
          </a:p>
        </p:txBody>
      </p:sp>
      <p:sp>
        <p:nvSpPr>
          <p:cNvPr id="4" name="Slide Number Placeholder 3">
            <a:extLst>
              <a:ext uri="{FF2B5EF4-FFF2-40B4-BE49-F238E27FC236}">
                <a16:creationId xmlns:a16="http://schemas.microsoft.com/office/drawing/2014/main" id="{757A357B-65E5-4518-9AC0-4C3944E4086E}"/>
              </a:ext>
            </a:extLst>
          </p:cNvPr>
          <p:cNvSpPr>
            <a:spLocks noGrp="1"/>
          </p:cNvSpPr>
          <p:nvPr>
            <p:ph type="sldNum" sz="quarter" idx="12"/>
          </p:nvPr>
        </p:nvSpPr>
        <p:spPr/>
        <p:txBody>
          <a:bodyPr/>
          <a:lstStyle/>
          <a:p>
            <a:fld id="{3A98EE3D-8CD1-4C3F-BD1C-C98C9596463C}" type="slidenum">
              <a:rPr lang="en-US" smtClean="0"/>
              <a:pPr/>
              <a:t>8</a:t>
            </a:fld>
            <a:endParaRPr lang="en-US" dirty="0"/>
          </a:p>
        </p:txBody>
      </p:sp>
    </p:spTree>
    <p:extLst>
      <p:ext uri="{BB962C8B-B14F-4D97-AF65-F5344CB8AC3E}">
        <p14:creationId xmlns:p14="http://schemas.microsoft.com/office/powerpoint/2010/main" val="9899560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8E242-D037-41A7-A8A2-6BA9E7932C7A}"/>
              </a:ext>
            </a:extLst>
          </p:cNvPr>
          <p:cNvSpPr>
            <a:spLocks noGrp="1"/>
          </p:cNvSpPr>
          <p:nvPr>
            <p:ph type="title"/>
          </p:nvPr>
        </p:nvSpPr>
        <p:spPr/>
        <p:txBody>
          <a:bodyPr>
            <a:normAutofit fontScale="90000"/>
          </a:bodyPr>
          <a:lstStyle/>
          <a:p>
            <a:r>
              <a:rPr lang="en-US" dirty="0"/>
              <a:t>References</a:t>
            </a:r>
          </a:p>
        </p:txBody>
      </p:sp>
      <p:sp>
        <p:nvSpPr>
          <p:cNvPr id="4" name="Slide Number Placeholder 3">
            <a:extLst>
              <a:ext uri="{FF2B5EF4-FFF2-40B4-BE49-F238E27FC236}">
                <a16:creationId xmlns:a16="http://schemas.microsoft.com/office/drawing/2014/main" id="{8C8641D1-B211-4D7C-9560-2532CEDF9EEE}"/>
              </a:ext>
            </a:extLst>
          </p:cNvPr>
          <p:cNvSpPr>
            <a:spLocks noGrp="1"/>
          </p:cNvSpPr>
          <p:nvPr>
            <p:ph type="sldNum" sz="quarter" idx="12"/>
          </p:nvPr>
        </p:nvSpPr>
        <p:spPr/>
        <p:txBody>
          <a:bodyPr/>
          <a:lstStyle/>
          <a:p>
            <a:fld id="{3A98EE3D-8CD1-4C3F-BD1C-C98C9596463C}" type="slidenum">
              <a:rPr lang="en-US" smtClean="0"/>
              <a:pPr/>
              <a:t>9</a:t>
            </a:fld>
            <a:endParaRPr lang="en-US" dirty="0"/>
          </a:p>
        </p:txBody>
      </p:sp>
      <p:sp>
        <p:nvSpPr>
          <p:cNvPr id="5" name="Text Placeholder 4">
            <a:extLst>
              <a:ext uri="{FF2B5EF4-FFF2-40B4-BE49-F238E27FC236}">
                <a16:creationId xmlns:a16="http://schemas.microsoft.com/office/drawing/2014/main" id="{2D6C3A15-F443-4181-BFA0-EBD0E79831F1}"/>
              </a:ext>
            </a:extLst>
          </p:cNvPr>
          <p:cNvSpPr>
            <a:spLocks noGrp="1"/>
          </p:cNvSpPr>
          <p:nvPr>
            <p:ph type="body" idx="1"/>
          </p:nvPr>
        </p:nvSpPr>
        <p:spPr>
          <a:xfrm>
            <a:off x="1097280" y="1278390"/>
            <a:ext cx="10625028" cy="4528050"/>
          </a:xfrm>
        </p:spPr>
        <p:txBody>
          <a:bodyPr/>
          <a:lstStyle/>
          <a:p>
            <a:pPr marL="285750" indent="-285750">
              <a:buFont typeface="Arial" panose="020F0502020204030204" pitchFamily="34" charset="0"/>
              <a:buChar char="•"/>
            </a:pPr>
            <a:r>
              <a:rPr lang="en-US" dirty="0">
                <a:latin typeface="Arial"/>
                <a:cs typeface="Arial"/>
                <a:hlinkClick r:id="rId3"/>
              </a:rPr>
              <a:t>https://www.kaggle.com/c/elo-merchant-category-recommendation</a:t>
            </a:r>
            <a:endParaRPr lang="en-US">
              <a:solidFill>
                <a:srgbClr val="000000"/>
              </a:solidFill>
              <a:latin typeface="Arial"/>
              <a:cs typeface="Arial"/>
            </a:endParaRPr>
          </a:p>
          <a:p>
            <a:pPr marL="285750" indent="-285750">
              <a:buClr>
                <a:srgbClr val="EC7016"/>
              </a:buClr>
              <a:buFont typeface="Arial" panose="020F0502020204030204" pitchFamily="34" charset="0"/>
              <a:buChar char="•"/>
            </a:pPr>
            <a:r>
              <a:rPr lang="en-US" dirty="0">
                <a:latin typeface="Arial"/>
                <a:cs typeface="Arial"/>
                <a:hlinkClick r:id="rId4"/>
              </a:rPr>
              <a:t>https://www.kaggle.com/juliaflower/feature-engineering-xgboost-lgbm-with-r</a:t>
            </a:r>
            <a:endParaRPr lang="en-US" dirty="0">
              <a:solidFill>
                <a:srgbClr val="000000"/>
              </a:solidFill>
              <a:latin typeface="Arial"/>
              <a:cs typeface="Arial"/>
            </a:endParaRPr>
          </a:p>
          <a:p>
            <a:pPr marL="285750" indent="-285750">
              <a:buClr>
                <a:srgbClr val="EC7016"/>
              </a:buClr>
              <a:buFont typeface="Arial" panose="020F0502020204030204" pitchFamily="34" charset="0"/>
              <a:buChar char="•"/>
            </a:pPr>
            <a:endParaRPr lang="en-US" dirty="0">
              <a:solidFill>
                <a:srgbClr val="000000"/>
              </a:solidFill>
              <a:latin typeface="Arial"/>
              <a:cs typeface="Arial"/>
            </a:endParaRPr>
          </a:p>
          <a:p>
            <a:pPr marL="285750" indent="-285750">
              <a:buClr>
                <a:srgbClr val="EC7016"/>
              </a:buClr>
              <a:buFont typeface="Arial" panose="020F0502020204030204" pitchFamily="34" charset="0"/>
              <a:buChar char="•"/>
            </a:pPr>
            <a:endParaRPr lang="en-US" dirty="0">
              <a:solidFill>
                <a:srgbClr val="000000"/>
              </a:solidFill>
              <a:latin typeface="Arial"/>
              <a:cs typeface="Arial"/>
            </a:endParaRPr>
          </a:p>
        </p:txBody>
      </p:sp>
    </p:spTree>
    <p:extLst>
      <p:ext uri="{BB962C8B-B14F-4D97-AF65-F5344CB8AC3E}">
        <p14:creationId xmlns:p14="http://schemas.microsoft.com/office/powerpoint/2010/main" val="127600115"/>
      </p:ext>
    </p:extLst>
  </p:cSld>
  <p:clrMapOvr>
    <a:masterClrMapping/>
  </p:clrMapOvr>
</p:sld>
</file>

<file path=ppt/theme/theme1.xml><?xml version="1.0" encoding="utf-8"?>
<a:theme xmlns:a="http://schemas.openxmlformats.org/drawingml/2006/main" name="1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638A3B04-B0F3-4C12-A722-52B5CF6D9723}">
  <ds:schemaRefs>
    <ds:schemaRef ds:uri="http://schemas.microsoft.com/sharepoint/v3/contenttype/forms"/>
  </ds:schemaRefs>
</ds:datastoreItem>
</file>

<file path=customXml/itemProps2.xml><?xml version="1.0" encoding="utf-8"?>
<ds:datastoreItem xmlns:ds="http://schemas.openxmlformats.org/officeDocument/2006/customXml" ds:itemID="{1747A963-53E0-44AF-AF13-963FE676C68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F5B1FD9-3BB6-4DA9-A089-3B68C2323D4F}">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otalTime>0</TotalTime>
  <Words>1408</Words>
  <Application>Microsoft Office PowerPoint</Application>
  <PresentationFormat>Widescreen</PresentationFormat>
  <Paragraphs>157</Paragraphs>
  <Slides>9</Slides>
  <Notes>9</Notes>
  <HiddenSlides>0</HiddenSlides>
  <MMClips>0</MMClips>
  <ScaleCrop>false</ScaleCrop>
  <HeadingPairs>
    <vt:vector size="4" baseType="variant">
      <vt:variant>
        <vt:lpstr>Theme</vt:lpstr>
      </vt:variant>
      <vt:variant>
        <vt:i4>1</vt:i4>
      </vt:variant>
      <vt:variant>
        <vt:lpstr>Slide Titles</vt:lpstr>
      </vt:variant>
      <vt:variant>
        <vt:i4>9</vt:i4>
      </vt:variant>
    </vt:vector>
  </HeadingPairs>
  <TitlesOfParts>
    <vt:vector size="10" baseType="lpstr">
      <vt:lpstr>1_RetrospectVTI</vt:lpstr>
      <vt:lpstr>Team Project 2 </vt:lpstr>
      <vt:lpstr>Our Team</vt:lpstr>
      <vt:lpstr>Data Overview</vt:lpstr>
      <vt:lpstr>Data Overview (conc.)</vt:lpstr>
      <vt:lpstr>Selected Kaggle Submission</vt:lpstr>
      <vt:lpstr>Our Solution</vt:lpstr>
      <vt:lpstr>Results</vt:lpstr>
      <vt:lpstr>Conclusion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 11 </dc:title>
  <dc:creator/>
  <cp:lastModifiedBy/>
  <cp:revision>662</cp:revision>
  <dcterms:created xsi:type="dcterms:W3CDTF">2021-02-14T03:34:34Z</dcterms:created>
  <dcterms:modified xsi:type="dcterms:W3CDTF">2021-04-19T16:20:12Z</dcterms:modified>
</cp:coreProperties>
</file>

<file path=docProps/thumbnail.jpeg>
</file>